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5"/>
  </p:notesMasterIdLst>
  <p:sldIdLst>
    <p:sldId id="256" r:id="rId2"/>
    <p:sldId id="257" r:id="rId3"/>
    <p:sldId id="258" r:id="rId4"/>
    <p:sldId id="288" r:id="rId5"/>
    <p:sldId id="260" r:id="rId6"/>
    <p:sldId id="263" r:id="rId7"/>
    <p:sldId id="259" r:id="rId8"/>
    <p:sldId id="264" r:id="rId9"/>
    <p:sldId id="330" r:id="rId10"/>
    <p:sldId id="329" r:id="rId11"/>
    <p:sldId id="275" r:id="rId12"/>
    <p:sldId id="273" r:id="rId13"/>
    <p:sldId id="270" r:id="rId14"/>
    <p:sldId id="269" r:id="rId15"/>
    <p:sldId id="331" r:id="rId16"/>
    <p:sldId id="332" r:id="rId17"/>
    <p:sldId id="323" r:id="rId18"/>
    <p:sldId id="340" r:id="rId19"/>
    <p:sldId id="324" r:id="rId20"/>
    <p:sldId id="282" r:id="rId21"/>
    <p:sldId id="339" r:id="rId22"/>
    <p:sldId id="338" r:id="rId23"/>
    <p:sldId id="337" r:id="rId24"/>
    <p:sldId id="336" r:id="rId25"/>
    <p:sldId id="335" r:id="rId26"/>
    <p:sldId id="334" r:id="rId27"/>
    <p:sldId id="333" r:id="rId28"/>
    <p:sldId id="350" r:id="rId29"/>
    <p:sldId id="349" r:id="rId30"/>
    <p:sldId id="352" r:id="rId31"/>
    <p:sldId id="351" r:id="rId32"/>
    <p:sldId id="353" r:id="rId33"/>
    <p:sldId id="356" r:id="rId34"/>
    <p:sldId id="341" r:id="rId35"/>
    <p:sldId id="342" r:id="rId36"/>
    <p:sldId id="354" r:id="rId37"/>
    <p:sldId id="343" r:id="rId38"/>
    <p:sldId id="355" r:id="rId39"/>
    <p:sldId id="347" r:id="rId40"/>
    <p:sldId id="346" r:id="rId41"/>
    <p:sldId id="345" r:id="rId42"/>
    <p:sldId id="348" r:id="rId43"/>
    <p:sldId id="304" r:id="rId44"/>
    <p:sldId id="303" r:id="rId45"/>
    <p:sldId id="302" r:id="rId46"/>
    <p:sldId id="283" r:id="rId47"/>
    <p:sldId id="357" r:id="rId48"/>
    <p:sldId id="358" r:id="rId49"/>
    <p:sldId id="284" r:id="rId50"/>
    <p:sldId id="285" r:id="rId51"/>
    <p:sldId id="289" r:id="rId52"/>
    <p:sldId id="360" r:id="rId53"/>
    <p:sldId id="359" r:id="rId54"/>
    <p:sldId id="298" r:id="rId55"/>
    <p:sldId id="363" r:id="rId56"/>
    <p:sldId id="362" r:id="rId57"/>
    <p:sldId id="361" r:id="rId58"/>
    <p:sldId id="412" r:id="rId59"/>
    <p:sldId id="411" r:id="rId60"/>
    <p:sldId id="410" r:id="rId61"/>
    <p:sldId id="409" r:id="rId62"/>
    <p:sldId id="408" r:id="rId63"/>
    <p:sldId id="407" r:id="rId64"/>
    <p:sldId id="406" r:id="rId65"/>
    <p:sldId id="405" r:id="rId66"/>
    <p:sldId id="404" r:id="rId67"/>
    <p:sldId id="403" r:id="rId68"/>
    <p:sldId id="413" r:id="rId69"/>
    <p:sldId id="291" r:id="rId70"/>
    <p:sldId id="365" r:id="rId71"/>
    <p:sldId id="366" r:id="rId72"/>
    <p:sldId id="367" r:id="rId73"/>
    <p:sldId id="369" r:id="rId74"/>
    <p:sldId id="414" r:id="rId75"/>
    <p:sldId id="368" r:id="rId76"/>
    <p:sldId id="415" r:id="rId77"/>
    <p:sldId id="371" r:id="rId78"/>
    <p:sldId id="370" r:id="rId79"/>
    <p:sldId id="373" r:id="rId80"/>
    <p:sldId id="372" r:id="rId81"/>
    <p:sldId id="327" r:id="rId82"/>
    <p:sldId id="374" r:id="rId83"/>
    <p:sldId id="375" r:id="rId84"/>
    <p:sldId id="380" r:id="rId85"/>
    <p:sldId id="379" r:id="rId86"/>
    <p:sldId id="378" r:id="rId87"/>
    <p:sldId id="377" r:id="rId88"/>
    <p:sldId id="376" r:id="rId89"/>
    <p:sldId id="383" r:id="rId90"/>
    <p:sldId id="382" r:id="rId91"/>
    <p:sldId id="381" r:id="rId92"/>
    <p:sldId id="385" r:id="rId93"/>
    <p:sldId id="386" r:id="rId94"/>
    <p:sldId id="400" r:id="rId95"/>
    <p:sldId id="387" r:id="rId96"/>
    <p:sldId id="388" r:id="rId97"/>
    <p:sldId id="390" r:id="rId98"/>
    <p:sldId id="391" r:id="rId99"/>
    <p:sldId id="389" r:id="rId100"/>
    <p:sldId id="294" r:id="rId101"/>
    <p:sldId id="392" r:id="rId102"/>
    <p:sldId id="395" r:id="rId103"/>
    <p:sldId id="396" r:id="rId104"/>
    <p:sldId id="397" r:id="rId105"/>
    <p:sldId id="398" r:id="rId106"/>
    <p:sldId id="399" r:id="rId107"/>
    <p:sldId id="393" r:id="rId108"/>
    <p:sldId id="394" r:id="rId109"/>
    <p:sldId id="295" r:id="rId110"/>
    <p:sldId id="320" r:id="rId111"/>
    <p:sldId id="305" r:id="rId112"/>
    <p:sldId id="290" r:id="rId113"/>
    <p:sldId id="311" r:id="rId114"/>
  </p:sldIdLst>
  <p:sldSz cx="12192000" cy="6858000"/>
  <p:notesSz cx="114300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718"/>
  </p:normalViewPr>
  <p:slideViewPr>
    <p:cSldViewPr snapToGrid="0">
      <p:cViewPr varScale="1">
        <p:scale>
          <a:sx n="154" d="100"/>
          <a:sy n="154" d="100"/>
        </p:scale>
        <p:origin x="5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6" y="4"/>
            <a:ext cx="4952998" cy="367030"/>
          </a:xfrm>
          <a:prstGeom prst="rect">
            <a:avLst/>
          </a:prstGeom>
        </p:spPr>
        <p:txBody>
          <a:bodyPr vert="horz" lIns="118506" tIns="59252" rIns="118506" bIns="59252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474361" y="4"/>
            <a:ext cx="4952998" cy="367030"/>
          </a:xfrm>
          <a:prstGeom prst="rect">
            <a:avLst/>
          </a:prstGeom>
        </p:spPr>
        <p:txBody>
          <a:bodyPr vert="horz" lIns="118506" tIns="59252" rIns="118506" bIns="59252" rtlCol="0"/>
          <a:lstStyle>
            <a:lvl1pPr algn="r">
              <a:defRPr sz="1400"/>
            </a:lvl1pPr>
          </a:lstStyle>
          <a:p>
            <a:fld id="{DE4E2091-D272-4934-9DF0-D0B0E7FECB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22663" y="914400"/>
            <a:ext cx="4384675" cy="2466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8506" tIns="59252" rIns="118506" bIns="59252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143000" y="3520442"/>
            <a:ext cx="9144000" cy="2880360"/>
          </a:xfrm>
          <a:prstGeom prst="rect">
            <a:avLst/>
          </a:prstGeom>
        </p:spPr>
        <p:txBody>
          <a:bodyPr vert="horz" lIns="118506" tIns="59252" rIns="118506" bIns="59252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6" y="6948173"/>
            <a:ext cx="4952998" cy="367029"/>
          </a:xfrm>
          <a:prstGeom prst="rect">
            <a:avLst/>
          </a:prstGeom>
        </p:spPr>
        <p:txBody>
          <a:bodyPr vert="horz" lIns="118506" tIns="59252" rIns="118506" bIns="59252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474361" y="6948173"/>
            <a:ext cx="4952998" cy="367029"/>
          </a:xfrm>
          <a:prstGeom prst="rect">
            <a:avLst/>
          </a:prstGeom>
        </p:spPr>
        <p:txBody>
          <a:bodyPr vert="horz" lIns="118506" tIns="59252" rIns="118506" bIns="59252" rtlCol="0" anchor="b"/>
          <a:lstStyle>
            <a:lvl1pPr algn="r">
              <a:defRPr sz="1400"/>
            </a:lvl1pPr>
          </a:lstStyle>
          <a:p>
            <a:fld id="{FC97F263-49FC-491A-9E9A-9ABD5A1C2F7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8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7F263-49FC-491A-9E9A-9ABD5A1C2F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7F263-49FC-491A-9E9A-9ABD5A1C2F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55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7F263-49FC-491A-9E9A-9ABD5A1C2F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61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7F263-49FC-491A-9E9A-9ABD5A1C2F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8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B4F99-6BBC-4ECC-85A5-3F2305044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C8749E-794D-447C-83CB-7B27C92B9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8B2B1D-B876-4907-9DAB-19DFCF99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7C56-FF15-4C31-8DCE-1F40CFF4C9F2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B43D1E-B397-4036-9AA4-F0472987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11DEFA-1B7D-49E3-85B9-EBBF48EA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42FFD3-C412-4167-841C-19145718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40FDAA-CF69-479B-AC6E-601754FD4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DE139B-20C6-43AA-99ED-70D560A0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7069C-4798-4B86-B79B-6F6B529052B4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CAC37F-B905-4C96-9609-6EA65223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CFC894-7793-41B1-B838-3EC314F4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8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32A77E-CDD3-4E5D-B916-2CA490196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4F7BF5-55B5-4331-8570-92E02932D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776E26-68FD-4870-9799-A56499EBB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5DFB-D870-438F-927F-0879FBC2523B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DBBB7F-DD18-4248-8858-DC102F01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B9904C-8F75-4830-8055-6FCB43E5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9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EBB01-3471-4860-8E79-83CB14E8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DCBA95-AAE6-4631-A868-1FBB19A71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004FEC-A1C2-44A4-A40F-4F3D250C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5A34C-98CF-4DF6-98CC-A0CCA5412400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BDC20E-1FA5-4E2A-8969-B29B1724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3BF659-4539-472D-BB45-80D3AD07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5A444-2FEF-4DCF-ABBD-B5CDE56A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3CC90-9EBF-468E-8D2E-CE111A915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06B324-3F87-4A9F-AC30-E4494C33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C2807-938A-4DE5-906B-B0F19B4D05AC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31D97-8D61-4882-84BA-DC448BC9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1B6289-15F9-4A4C-9B49-1A0C9FE9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0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2BB82F-B199-4B1D-88D8-FBA4C594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138446-4B57-4780-959B-4140C1119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BCE612-B3FB-42D4-A001-09E4487B5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74FE5E-9BAB-43E0-A423-13B7A567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6217-1AA5-4259-82FF-C0D3AD7B0D3C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6775AA-8230-47DD-A7B6-90918276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FBC9F3-24AB-4E0F-85FC-6CBB5DBB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E4BFE-E71E-4522-A517-0A5B40CF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D10DA7-E72B-457F-A821-8C2A9661F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4C5090-15BA-47F1-AC94-5520A38FC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F8D28A4-75D3-4965-9234-AC951C7AA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278138-0E2F-42E2-A5E9-27D21CDAB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DAEE37-494A-4B62-8D22-2A726A66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1D50-BBA5-4639-9FC6-AFC6AED67C21}" type="datetime1">
              <a:rPr lang="en-US" smtClean="0"/>
              <a:t>2/17/2021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65D56B-B5D3-41A3-ADEF-2ACD442C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CD8327-BF8E-4089-A94A-F3833D0C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6300A-8892-4330-8DAC-9C99EE27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D981524-2001-4D93-A5D6-FB81399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DB4E-AF58-4052-8F8A-137C2C8A4964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04A271-446B-47D7-8D9B-753CED6E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3C28968-7BE0-4BD7-8060-B5BC5F11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9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6E7B7AD-19CA-41D1-8C90-C8D398037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01F4F-10F9-4064-A1F5-BCA31730A0CB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FF89A46-8389-48D9-9C9C-DEF70B1D6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2714DD-D801-4BB3-988A-C1EFD10C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2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483F6E-C1CB-44CA-A1C9-7A5E623E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AAA374-688E-4F1E-9C6B-28A90CD33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7085C5-B854-491A-857C-CC7F4B2AA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E80829-A747-4E9D-BECB-65DDC852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E5CD-FAF6-40B1-AF39-82D4B4019036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85BCCF-8B3D-47FD-B2BF-B3AC8114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0902B8-C698-4F4A-ADCF-4E072FDA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5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7342F-0196-409E-B7EA-617DD7E8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5B29194-EFEF-4E66-A89B-1A03A861A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EA1932-23E8-4934-A3E4-2F4F5E275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E2F4A2-5197-4F34-A85D-16622EB2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B187-1962-49A0-8F65-4401154E78E8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C263E2-1137-497A-8043-56CD8AB9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C60BB4-F282-4416-886D-1DD71F5D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2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C1697F-00CC-4E4F-80C7-49B35B58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7FE05A-7583-47B7-91F5-0342E1D58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134245-1C93-42D6-92F6-25BD5381F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77AAE-D72F-4159-9E42-05B1B408FCDA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47C7A3-13A6-4041-864F-70EE2FB07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379CB7-CD76-42C6-8446-ECD3648B8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B5112-840D-435B-98EB-B9D8E6EE873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0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github.com/romain-laurent/MetHis" TargetMode="Externa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1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3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92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4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92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logoANR.gif">
            <a:extLst>
              <a:ext uri="{FF2B5EF4-FFF2-40B4-BE49-F238E27FC236}">
                <a16:creationId xmlns:a16="http://schemas.microsoft.com/office/drawing/2014/main" id="{9E3CAC70-5369-4D79-8DB6-EF8445FC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933" y="5598432"/>
            <a:ext cx="1638647" cy="884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574745-D503-46A1-88F5-F93099C8D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617" y="5598432"/>
            <a:ext cx="809625" cy="8096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BA71FF2-F11B-45A7-8382-643E91B0D3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0223" y="5598432"/>
            <a:ext cx="2381885" cy="7194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A4DE705-44D8-45F3-A486-35E0A5599F07}"/>
              </a:ext>
            </a:extLst>
          </p:cNvPr>
          <p:cNvSpPr txBox="1"/>
          <p:nvPr/>
        </p:nvSpPr>
        <p:spPr>
          <a:xfrm>
            <a:off x="1556710" y="85005"/>
            <a:ext cx="87894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Complex genetic admixture histories reconstructed with Approximate Bayesian Computation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0E003B-A6CF-4FC5-AB03-D0B1C3F115CF}"/>
              </a:ext>
            </a:extLst>
          </p:cNvPr>
          <p:cNvSpPr txBox="1"/>
          <p:nvPr/>
        </p:nvSpPr>
        <p:spPr>
          <a:xfrm>
            <a:off x="735326" y="1214094"/>
            <a:ext cx="105254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Paul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Verdu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9823601-8D45-4F71-BC9A-19263D0B2776}"/>
              </a:ext>
            </a:extLst>
          </p:cNvPr>
          <p:cNvSpPr txBox="1"/>
          <p:nvPr/>
        </p:nvSpPr>
        <p:spPr>
          <a:xfrm>
            <a:off x="2932990" y="1705022"/>
            <a:ext cx="613014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Lab: UMR7206 Eco-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anthropologie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Institution: CNRS –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MnHn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Université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de Paris</a:t>
            </a:r>
          </a:p>
          <a:p>
            <a:pPr algn="ctr"/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Rosenberg Lab, Stanford University</a:t>
            </a:r>
          </a:p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February 2021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9558B43-3EB7-4C6E-A73B-E3E4E5F82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716" y="3180098"/>
            <a:ext cx="3467856" cy="1719724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27B10EB-7EFF-4263-B940-C297DB2E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8056698-8470-6544-B0CB-D97C88E82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765" y="3094044"/>
            <a:ext cx="3398450" cy="19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74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B4E90B-BDA9-4722-9CBA-A7B9AEF9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648BFB-8F23-4E27-B9EA-0BE1C7875F51}"/>
              </a:ext>
            </a:extLst>
          </p:cNvPr>
          <p:cNvSpPr txBox="1"/>
          <p:nvPr/>
        </p:nvSpPr>
        <p:spPr>
          <a:xfrm>
            <a:off x="224080" y="1020183"/>
            <a:ext cx="11129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ML-inference methods cannot operate</a:t>
            </a:r>
            <a:endParaRPr lang="en-US" sz="1600" dirty="0">
              <a:latin typeface="Arial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9427632-83F0-4C9D-92F0-9BDD2A7C2805}"/>
              </a:ext>
            </a:extLst>
          </p:cNvPr>
          <p:cNvSpPr txBox="1"/>
          <p:nvPr/>
        </p:nvSpPr>
        <p:spPr>
          <a:xfrm>
            <a:off x="475872" y="2057324"/>
            <a:ext cx="11129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for highly complex admixture models where likelihoods cannot be written</a:t>
            </a:r>
            <a:endParaRPr lang="en-US" sz="1600" dirty="0"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C5186-42F5-48B2-871F-856E2D3248CE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3F3178-E2C8-419D-AC77-F6C70BADBDCE}"/>
              </a:ext>
            </a:extLst>
          </p:cNvPr>
          <p:cNvSpPr txBox="1"/>
          <p:nvPr/>
        </p:nvSpPr>
        <p:spPr>
          <a:xfrm>
            <a:off x="7833" y="153988"/>
            <a:ext cx="878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Inferring admixture history from genetic data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99FB90-E8D5-4FF5-9F0D-F35E3CFB1D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272" y="1232167"/>
            <a:ext cx="3467856" cy="171972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19C1B08-CD3C-4177-ACCA-7279A1014698}"/>
              </a:ext>
            </a:extLst>
          </p:cNvPr>
          <p:cNvSpPr txBox="1"/>
          <p:nvPr/>
        </p:nvSpPr>
        <p:spPr>
          <a:xfrm>
            <a:off x="475872" y="2536613"/>
            <a:ext cx="11129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for highly complex admixture models where likelihoods are intractable</a:t>
            </a:r>
            <a:endParaRPr lang="en-US" sz="1600" dirty="0">
              <a:latin typeface="Arial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D8A22D-4EA8-4828-8B8C-51D4A4AE87F3}"/>
              </a:ext>
            </a:extLst>
          </p:cNvPr>
          <p:cNvSpPr txBox="1"/>
          <p:nvPr/>
        </p:nvSpPr>
        <p:spPr>
          <a:xfrm>
            <a:off x="376480" y="3698104"/>
            <a:ext cx="11129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Approximate Bayesian Computation (</a:t>
            </a:r>
            <a:r>
              <a:rPr lang="en-US" sz="1600" b="1" dirty="0" err="1">
                <a:latin typeface="Arial" charset="0"/>
              </a:rPr>
              <a:t>Tavaré</a:t>
            </a:r>
            <a:r>
              <a:rPr lang="en-US" sz="1600" b="1" dirty="0">
                <a:latin typeface="Arial" charset="0"/>
              </a:rPr>
              <a:t> et al. 1997) may represent an alternative</a:t>
            </a:r>
            <a:endParaRPr lang="en-US" sz="1600" dirty="0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C0EE5B79-88F7-4338-832E-AFB07F883A82}"/>
                  </a:ext>
                </a:extLst>
              </p:cNvPr>
              <p:cNvSpPr txBox="1"/>
              <p:nvPr/>
            </p:nvSpPr>
            <p:spPr>
              <a:xfrm>
                <a:off x="1975720" y="5194126"/>
                <a:ext cx="7524046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𝑀𝑜𝑑𝑒𝑙𝑃𝑎𝑟𝑎𝑚𝑠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𝑆𝑢𝑚𝑆𝑡𝑎𝑡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𝑆𝑢𝑚𝑆𝑡𝑎𝑡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𝑀𝑜𝑑𝑒𝑙𝑃𝑎𝑟𝑎𝑚𝑠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𝑀𝑜𝑑𝑒𝑙𝑃𝑎𝑟𝑎𝑚𝑠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C0EE5B79-88F7-4338-832E-AFB07F88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720" y="5194126"/>
                <a:ext cx="752404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id="{49F6D069-4A01-41D2-BC07-C4556E79B612}"/>
              </a:ext>
            </a:extLst>
          </p:cNvPr>
          <p:cNvCxnSpPr/>
          <p:nvPr/>
        </p:nvCxnSpPr>
        <p:spPr>
          <a:xfrm>
            <a:off x="5476486" y="4718698"/>
            <a:ext cx="102394" cy="393412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3E953D-9845-48C2-AAF2-EC25DD546021}"/>
              </a:ext>
            </a:extLst>
          </p:cNvPr>
          <p:cNvSpPr/>
          <p:nvPr/>
        </p:nvSpPr>
        <p:spPr>
          <a:xfrm>
            <a:off x="5578880" y="4792293"/>
            <a:ext cx="1088760" cy="24622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</a:rPr>
              <a:t>Approximation</a:t>
            </a:r>
            <a:endParaRPr 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10B9B38D-7503-4675-BC47-6C16A2A894AE}"/>
                  </a:ext>
                </a:extLst>
              </p:cNvPr>
              <p:cNvSpPr txBox="1"/>
              <p:nvPr/>
            </p:nvSpPr>
            <p:spPr>
              <a:xfrm>
                <a:off x="3272456" y="4674461"/>
                <a:ext cx="418704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10B9B38D-7503-4675-BC47-6C16A2A8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456" y="4674461"/>
                <a:ext cx="4187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40E8199D-DCE0-4322-9F3A-B93A1D69FAE3}"/>
                  </a:ext>
                </a:extLst>
              </p:cNvPr>
              <p:cNvSpPr txBox="1"/>
              <p:nvPr/>
            </p:nvSpPr>
            <p:spPr>
              <a:xfrm>
                <a:off x="1925137" y="4334440"/>
                <a:ext cx="7440494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𝑃𝑎𝑟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𝑎𝑚𝑠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𝐷𝑎𝑡𝑎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𝐷𝑎𝑡𝑎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𝑃𝑎𝑟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  <m:t>𝑎𝑚𝑠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𝑃𝑎𝑟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  <m:t>𝑎𝑚𝑠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40E8199D-DCE0-4322-9F3A-B93A1D69F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137" y="4334440"/>
                <a:ext cx="744049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167451FD-F7AF-4C38-9A8F-895985D53A6A}"/>
                  </a:ext>
                </a:extLst>
              </p:cNvPr>
              <p:cNvSpPr txBox="1"/>
              <p:nvPr/>
            </p:nvSpPr>
            <p:spPr>
              <a:xfrm>
                <a:off x="641825" y="1597366"/>
                <a:ext cx="7440494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𝑃𝑎𝑟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𝑎𝑚𝑠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𝐷𝑎𝑡𝑎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𝐷𝑎𝑡𝑎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𝑃𝑎𝑟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  <m:t>𝑎𝑚𝑠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𝑃𝑎𝑟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  <m:t>𝑎𝑚𝑠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167451FD-F7AF-4C38-9A8F-895985D53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25" y="1597366"/>
                <a:ext cx="744049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5141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4D183A-41E4-4263-8BE9-9E591F63D999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100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483218-BD5F-4F02-8BAF-FEAF27D5781D}"/>
              </a:ext>
            </a:extLst>
          </p:cNvPr>
          <p:cNvSpPr txBox="1"/>
          <p:nvPr/>
        </p:nvSpPr>
        <p:spPr>
          <a:xfrm>
            <a:off x="1519387" y="124758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A8C94596-D328-482E-B733-A7E61EFE675D}"/>
              </a:ext>
            </a:extLst>
          </p:cNvPr>
          <p:cNvSpPr txBox="1"/>
          <p:nvPr/>
        </p:nvSpPr>
        <p:spPr>
          <a:xfrm>
            <a:off x="732118" y="1154588"/>
            <a:ext cx="6570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– RF-ABC is successful in distinguishing a priori among competing highly complex admixture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5415E-06AF-4486-946C-8F2FA694BDC5}"/>
              </a:ext>
            </a:extLst>
          </p:cNvPr>
          <p:cNvSpPr/>
          <p:nvPr/>
        </p:nvSpPr>
        <p:spPr>
          <a:xfrm>
            <a:off x="732118" y="1952761"/>
            <a:ext cx="6390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Admixture distribution is highly informative for ABC model choice as expected theoretically</a:t>
            </a:r>
          </a:p>
        </p:txBody>
      </p:sp>
      <p:sp>
        <p:nvSpPr>
          <p:cNvPr id="7" name="ZoneTexte 3">
            <a:extLst>
              <a:ext uri="{FF2B5EF4-FFF2-40B4-BE49-F238E27FC236}">
                <a16:creationId xmlns:a16="http://schemas.microsoft.com/office/drawing/2014/main" id="{83FDF121-D5BB-408B-83C5-026DA8390B70}"/>
              </a:ext>
            </a:extLst>
          </p:cNvPr>
          <p:cNvSpPr txBox="1"/>
          <p:nvPr/>
        </p:nvSpPr>
        <p:spPr>
          <a:xfrm>
            <a:off x="732118" y="2880752"/>
            <a:ext cx="6390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– NN-ABC produces accurate posterior parameter estimation and relatively conservative 95% CI inference</a:t>
            </a:r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9C21BAFB-C465-4B5B-B7EE-8AEC6AB8D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9752" y="1004575"/>
            <a:ext cx="4056663" cy="49106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234848-6643-49A9-9421-324361C71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387" y="4037541"/>
            <a:ext cx="4491362" cy="22547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DEE98A-4852-4299-B86D-1F029EF9A800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6057835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4D183A-41E4-4263-8BE9-9E591F63D999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101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483218-BD5F-4F02-8BAF-FEAF27D5781D}"/>
              </a:ext>
            </a:extLst>
          </p:cNvPr>
          <p:cNvSpPr txBox="1"/>
          <p:nvPr/>
        </p:nvSpPr>
        <p:spPr>
          <a:xfrm>
            <a:off x="1519387" y="124758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5093A86-2AA8-477A-8A89-99EE4C1D0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05" y="838368"/>
            <a:ext cx="6049137" cy="59815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A85E27-1C37-4FB6-81C6-B0C196FB20D9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3DE3FD10-D68E-44EA-A5B7-7634A2F12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368674"/>
              </p:ext>
            </p:extLst>
          </p:nvPr>
        </p:nvGraphicFramePr>
        <p:xfrm>
          <a:off x="228758" y="948374"/>
          <a:ext cx="5391252" cy="2236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r:id="rId4" imgW="8571240" imgH="3555360" progId="">
                  <p:embed/>
                </p:oleObj>
              </mc:Choice>
              <mc:Fallback>
                <p:oleObj r:id="rId4" imgW="8571240" imgH="3555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758" y="948374"/>
                        <a:ext cx="5391252" cy="2236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CA0537A-E521-4F1B-983D-85426F6572AF}"/>
              </a:ext>
            </a:extLst>
          </p:cNvPr>
          <p:cNvSpPr/>
          <p:nvPr/>
        </p:nvSpPr>
        <p:spPr>
          <a:xfrm>
            <a:off x="228757" y="4262838"/>
            <a:ext cx="411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https://github.com/romain-laurent/MetHis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E8ABEB-952B-418A-9199-9944901F64D4}"/>
              </a:ext>
            </a:extLst>
          </p:cNvPr>
          <p:cNvSpPr/>
          <p:nvPr/>
        </p:nvSpPr>
        <p:spPr>
          <a:xfrm>
            <a:off x="228757" y="3400544"/>
            <a:ext cx="521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Special issue </a:t>
            </a:r>
            <a:r>
              <a:rPr lang="en-US" i="1" u="sng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in Molecular Ecology</a:t>
            </a:r>
            <a:endParaRPr lang="fr-FR" i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F4A5FC-09C7-4B21-886A-D32F28AE15B1}"/>
              </a:ext>
            </a:extLst>
          </p:cNvPr>
          <p:cNvSpPr txBox="1"/>
          <p:nvPr/>
        </p:nvSpPr>
        <p:spPr>
          <a:xfrm>
            <a:off x="1303020" y="2538250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/>
              <a:t>*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2C11B55-9EBA-471E-A00C-78873E59468F}"/>
              </a:ext>
            </a:extLst>
          </p:cNvPr>
          <p:cNvSpPr txBox="1"/>
          <p:nvPr/>
        </p:nvSpPr>
        <p:spPr>
          <a:xfrm>
            <a:off x="2312238" y="2545870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467519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102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9ACFC2-8EF9-4F1D-B712-D0551D56DC1D}"/>
              </a:ext>
            </a:extLst>
          </p:cNvPr>
          <p:cNvSpPr txBox="1"/>
          <p:nvPr/>
        </p:nvSpPr>
        <p:spPr>
          <a:xfrm>
            <a:off x="177868" y="894199"/>
            <a:ext cx="6154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Reconstructing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admixture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Cape Verde</a:t>
            </a:r>
          </a:p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Romain Laurent (UMR7206), Noah Rosenberg (Stanford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 and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Marlyse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Baptista (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Michigan)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CB628-FE1D-4235-A9DB-432280BE34C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D26ACE-F1AD-40E3-A61A-2C11641EF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503" y="894199"/>
            <a:ext cx="5317070" cy="5713481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CBD18EED-5ED7-49BE-8223-31FC30DDF0D6}"/>
              </a:ext>
            </a:extLst>
          </p:cNvPr>
          <p:cNvGrpSpPr/>
          <p:nvPr/>
        </p:nvGrpSpPr>
        <p:grpSpPr>
          <a:xfrm>
            <a:off x="39728" y="4814925"/>
            <a:ext cx="2731420" cy="1836362"/>
            <a:chOff x="177869" y="4727716"/>
            <a:chExt cx="2731420" cy="183636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9C3F32E-630E-4C48-A6DA-4452B503C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60" y="4727716"/>
              <a:ext cx="2668129" cy="179485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92131C-2F67-49E9-9C4F-E6694F77696B}"/>
                </a:ext>
              </a:extLst>
            </p:cNvPr>
            <p:cNvSpPr/>
            <p:nvPr/>
          </p:nvSpPr>
          <p:spPr>
            <a:xfrm>
              <a:off x="177869" y="6394801"/>
              <a:ext cx="1242648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fr-FR" sz="500" i="1" dirty="0">
                  <a:solidFill>
                    <a:schemeClr val="bg1"/>
                  </a:solidFill>
                  <a:latin typeface="Arial"/>
                  <a:cs typeface="Arial"/>
                </a:rPr>
                <a:t>©Paul </a:t>
              </a:r>
              <a:r>
                <a:rPr lang="fr-FR" altLang="fr-FR" sz="500" i="1" dirty="0" err="1">
                  <a:solidFill>
                    <a:schemeClr val="bg1"/>
                  </a:solidFill>
                  <a:latin typeface="Arial"/>
                  <a:cs typeface="Arial"/>
                </a:rPr>
                <a:t>Verdu</a:t>
              </a:r>
              <a:r>
                <a:rPr lang="fr-FR" altLang="fr-FR" sz="500" i="1" dirty="0">
                  <a:solidFill>
                    <a:schemeClr val="bg1"/>
                  </a:solidFill>
                  <a:latin typeface="Arial"/>
                  <a:cs typeface="Arial"/>
                </a:rPr>
                <a:t>, Cape Verde 2010-2018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BC9793E-5C6A-4B6E-B11F-75CB495E7A33}"/>
              </a:ext>
            </a:extLst>
          </p:cNvPr>
          <p:cNvGrpSpPr/>
          <p:nvPr/>
        </p:nvGrpSpPr>
        <p:grpSpPr>
          <a:xfrm>
            <a:off x="177869" y="1870266"/>
            <a:ext cx="3963307" cy="2645568"/>
            <a:chOff x="177869" y="1870266"/>
            <a:chExt cx="3963307" cy="264556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0C154C1-8D58-40B7-834E-2EF246F85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6" y="1870266"/>
              <a:ext cx="3869860" cy="26029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56213C-C468-413E-902A-748E653B6CFD}"/>
                </a:ext>
              </a:extLst>
            </p:cNvPr>
            <p:cNvSpPr/>
            <p:nvPr/>
          </p:nvSpPr>
          <p:spPr>
            <a:xfrm>
              <a:off x="177869" y="4346557"/>
              <a:ext cx="1242648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fr-FR" sz="500" i="1" dirty="0">
                  <a:solidFill>
                    <a:schemeClr val="bg1"/>
                  </a:solidFill>
                  <a:latin typeface="Arial"/>
                  <a:cs typeface="Arial"/>
                </a:rPr>
                <a:t>©Paul </a:t>
              </a:r>
              <a:r>
                <a:rPr lang="fr-FR" altLang="fr-FR" sz="500" i="1" dirty="0" err="1">
                  <a:solidFill>
                    <a:schemeClr val="bg1"/>
                  </a:solidFill>
                  <a:latin typeface="Arial"/>
                  <a:cs typeface="Arial"/>
                </a:rPr>
                <a:t>Verdu</a:t>
              </a:r>
              <a:r>
                <a:rPr lang="fr-FR" altLang="fr-FR" sz="500" i="1" dirty="0">
                  <a:solidFill>
                    <a:schemeClr val="bg1"/>
                  </a:solidFill>
                  <a:latin typeface="Arial"/>
                  <a:cs typeface="Arial"/>
                </a:rPr>
                <a:t>, Cape Verde 2010-2018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C4622E9-2905-4697-BB33-A962ECC097B1}"/>
              </a:ext>
            </a:extLst>
          </p:cNvPr>
          <p:cNvGrpSpPr/>
          <p:nvPr/>
        </p:nvGrpSpPr>
        <p:grpSpPr>
          <a:xfrm>
            <a:off x="4398061" y="1870266"/>
            <a:ext cx="2010287" cy="2942088"/>
            <a:chOff x="4398061" y="1870266"/>
            <a:chExt cx="2010287" cy="2942088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B2E7557-4211-44E6-94F5-D3B3789D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611" y="1870266"/>
              <a:ext cx="1928737" cy="289310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DFAE98-0FA0-4D87-94A4-B3E18FCBDAF6}"/>
                </a:ext>
              </a:extLst>
            </p:cNvPr>
            <p:cNvSpPr/>
            <p:nvPr/>
          </p:nvSpPr>
          <p:spPr>
            <a:xfrm>
              <a:off x="4398061" y="4643077"/>
              <a:ext cx="1242648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fr-FR" sz="500" i="1" dirty="0">
                  <a:solidFill>
                    <a:schemeClr val="bg1"/>
                  </a:solidFill>
                  <a:latin typeface="Arial"/>
                  <a:cs typeface="Arial"/>
                </a:rPr>
                <a:t>©Paul </a:t>
              </a:r>
              <a:r>
                <a:rPr lang="fr-FR" altLang="fr-FR" sz="500" i="1" dirty="0" err="1">
                  <a:solidFill>
                    <a:schemeClr val="bg1"/>
                  </a:solidFill>
                  <a:latin typeface="Arial"/>
                  <a:cs typeface="Arial"/>
                </a:rPr>
                <a:t>Verdu</a:t>
              </a:r>
              <a:r>
                <a:rPr lang="fr-FR" altLang="fr-FR" sz="500" i="1" dirty="0">
                  <a:solidFill>
                    <a:schemeClr val="bg1"/>
                  </a:solidFill>
                  <a:latin typeface="Arial"/>
                  <a:cs typeface="Arial"/>
                </a:rPr>
                <a:t>, Cape Verde 2010-2018</a:t>
              </a:r>
            </a:p>
          </p:txBody>
        </p: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DF7736E5-151D-4320-B907-BC2558DB7B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58" y="4539896"/>
            <a:ext cx="1483339" cy="220486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01BE167-6ECD-4E10-A915-1B3D0F70DE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389" y="5058174"/>
            <a:ext cx="2010114" cy="13520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1A20409-4195-4735-889A-3BB274A01DA8}"/>
              </a:ext>
            </a:extLst>
          </p:cNvPr>
          <p:cNvSpPr/>
          <p:nvPr/>
        </p:nvSpPr>
        <p:spPr>
          <a:xfrm>
            <a:off x="2804153" y="6596238"/>
            <a:ext cx="124264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fr-FR" sz="500" i="1" dirty="0">
                <a:solidFill>
                  <a:schemeClr val="bg1"/>
                </a:solidFill>
                <a:latin typeface="Arial"/>
                <a:cs typeface="Arial"/>
              </a:rPr>
              <a:t>©Paul </a:t>
            </a:r>
            <a:r>
              <a:rPr lang="fr-FR" altLang="fr-FR" sz="500" i="1" dirty="0" err="1">
                <a:solidFill>
                  <a:schemeClr val="bg1"/>
                </a:solidFill>
                <a:latin typeface="Arial"/>
                <a:cs typeface="Arial"/>
              </a:rPr>
              <a:t>Verdu</a:t>
            </a:r>
            <a:r>
              <a:rPr lang="fr-FR" altLang="fr-FR" sz="500" i="1" dirty="0">
                <a:solidFill>
                  <a:schemeClr val="bg1"/>
                </a:solidFill>
                <a:latin typeface="Arial"/>
                <a:cs typeface="Arial"/>
              </a:rPr>
              <a:t>, Cape Verde 2010-2018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ACFD9-B5CA-4E5F-A843-B953C03A8AFA}"/>
              </a:ext>
            </a:extLst>
          </p:cNvPr>
          <p:cNvSpPr/>
          <p:nvPr/>
        </p:nvSpPr>
        <p:spPr>
          <a:xfrm>
            <a:off x="5372010" y="6279850"/>
            <a:ext cx="124264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altLang="fr-FR" sz="500" i="1" dirty="0">
                <a:solidFill>
                  <a:schemeClr val="bg1"/>
                </a:solidFill>
                <a:latin typeface="Arial"/>
                <a:cs typeface="Arial"/>
              </a:rPr>
              <a:t>©Paul </a:t>
            </a:r>
            <a:r>
              <a:rPr lang="fr-FR" altLang="fr-FR" sz="500" i="1" dirty="0" err="1">
                <a:solidFill>
                  <a:schemeClr val="bg1"/>
                </a:solidFill>
                <a:latin typeface="Arial"/>
                <a:cs typeface="Arial"/>
              </a:rPr>
              <a:t>Verdu</a:t>
            </a:r>
            <a:r>
              <a:rPr lang="fr-FR" altLang="fr-FR" sz="500" i="1" dirty="0">
                <a:solidFill>
                  <a:schemeClr val="bg1"/>
                </a:solidFill>
                <a:latin typeface="Arial"/>
                <a:cs typeface="Arial"/>
              </a:rPr>
              <a:t>, Cape Verde 2010-2018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F07D4B0-97CF-470A-8603-8D268C95F869}"/>
              </a:ext>
            </a:extLst>
          </p:cNvPr>
          <p:cNvSpPr txBox="1"/>
          <p:nvPr/>
        </p:nvSpPr>
        <p:spPr>
          <a:xfrm>
            <a:off x="0" y="163275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Ongoing !</a:t>
            </a:r>
          </a:p>
        </p:txBody>
      </p:sp>
    </p:spTree>
    <p:extLst>
      <p:ext uri="{BB962C8B-B14F-4D97-AF65-F5344CB8AC3E}">
        <p14:creationId xmlns:p14="http://schemas.microsoft.com/office/powerpoint/2010/main" val="966787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103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9ACFC2-8EF9-4F1D-B712-D0551D56DC1D}"/>
              </a:ext>
            </a:extLst>
          </p:cNvPr>
          <p:cNvSpPr txBox="1"/>
          <p:nvPr/>
        </p:nvSpPr>
        <p:spPr>
          <a:xfrm>
            <a:off x="177869" y="894199"/>
            <a:ext cx="5462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Reconstructing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admixture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Cape Verde</a:t>
            </a:r>
          </a:p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Romain Laurent (UMR7206)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Noah Rosenberg (Stanford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Marlyse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Baptista (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Michigan)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CB628-FE1D-4235-A9DB-432280BE34C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D26ACE-F1AD-40E3-A61A-2C11641EF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61" y="1839079"/>
            <a:ext cx="3436812" cy="369304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893DED6-F70F-4AA7-819C-0DAC6584A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8" y="2257044"/>
            <a:ext cx="8011123" cy="303885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DFFDAE9-0619-4B37-8929-C52454120EAD}"/>
              </a:ext>
            </a:extLst>
          </p:cNvPr>
          <p:cNvSpPr txBox="1"/>
          <p:nvPr/>
        </p:nvSpPr>
        <p:spPr>
          <a:xfrm>
            <a:off x="0" y="163275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Ongoing !</a:t>
            </a:r>
          </a:p>
        </p:txBody>
      </p:sp>
    </p:spTree>
    <p:extLst>
      <p:ext uri="{BB962C8B-B14F-4D97-AF65-F5344CB8AC3E}">
        <p14:creationId xmlns:p14="http://schemas.microsoft.com/office/powerpoint/2010/main" val="10119292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104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9ACFC2-8EF9-4F1D-B712-D0551D56DC1D}"/>
              </a:ext>
            </a:extLst>
          </p:cNvPr>
          <p:cNvSpPr txBox="1"/>
          <p:nvPr/>
        </p:nvSpPr>
        <p:spPr>
          <a:xfrm>
            <a:off x="0" y="769440"/>
            <a:ext cx="1201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Reconstructing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admixture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Cape Verde</a:t>
            </a:r>
          </a:p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Romain Laurent (UMR7206), Noah Rosenberg (Stanford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 and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Marlyse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Baptista (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Michigan)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CB628-FE1D-4235-A9DB-432280BE34C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6DDF05-0E2D-42A7-A282-F47F5E83C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6" y="1427922"/>
            <a:ext cx="1435321" cy="53053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3E7D36-CFC3-4388-A330-4DF0E61E83D5}"/>
              </a:ext>
            </a:extLst>
          </p:cNvPr>
          <p:cNvSpPr txBox="1"/>
          <p:nvPr/>
        </p:nvSpPr>
        <p:spPr>
          <a:xfrm>
            <a:off x="0" y="163275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Ongoing !</a:t>
            </a:r>
          </a:p>
        </p:txBody>
      </p:sp>
    </p:spTree>
    <p:extLst>
      <p:ext uri="{BB962C8B-B14F-4D97-AF65-F5344CB8AC3E}">
        <p14:creationId xmlns:p14="http://schemas.microsoft.com/office/powerpoint/2010/main" val="4540556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105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9ACFC2-8EF9-4F1D-B712-D0551D56DC1D}"/>
              </a:ext>
            </a:extLst>
          </p:cNvPr>
          <p:cNvSpPr txBox="1"/>
          <p:nvPr/>
        </p:nvSpPr>
        <p:spPr>
          <a:xfrm>
            <a:off x="0" y="769440"/>
            <a:ext cx="1201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Reconstructing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admixture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Cape Verde</a:t>
            </a:r>
          </a:p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Romain Laurent (UMR7206), Noah Rosenberg (Stanford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 and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Marlyse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Baptista (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Michigan)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CB628-FE1D-4235-A9DB-432280BE34C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6429FF-A018-41A8-B159-2D090E9D6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7" y="1307067"/>
            <a:ext cx="10065257" cy="544903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725FE57-A523-4323-A7ED-016DA33FA12B}"/>
              </a:ext>
            </a:extLst>
          </p:cNvPr>
          <p:cNvSpPr txBox="1"/>
          <p:nvPr/>
        </p:nvSpPr>
        <p:spPr>
          <a:xfrm>
            <a:off x="0" y="163275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Ongoing !</a:t>
            </a:r>
          </a:p>
        </p:txBody>
      </p:sp>
    </p:spTree>
    <p:extLst>
      <p:ext uri="{BB962C8B-B14F-4D97-AF65-F5344CB8AC3E}">
        <p14:creationId xmlns:p14="http://schemas.microsoft.com/office/powerpoint/2010/main" val="15369676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106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9ACFC2-8EF9-4F1D-B712-D0551D56DC1D}"/>
              </a:ext>
            </a:extLst>
          </p:cNvPr>
          <p:cNvSpPr txBox="1"/>
          <p:nvPr/>
        </p:nvSpPr>
        <p:spPr>
          <a:xfrm>
            <a:off x="0" y="769440"/>
            <a:ext cx="12014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Reconstructing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admixture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Cape Verde</a:t>
            </a:r>
          </a:p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Romain Laurent (UMR7206)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Noah Rosenberg (Stanford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Marlyse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Baptista (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of Michigan)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CB628-FE1D-4235-A9DB-432280BE34C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CF6434-C7D4-4420-AECF-A3BC215C22C3}"/>
              </a:ext>
            </a:extLst>
          </p:cNvPr>
          <p:cNvSpPr txBox="1"/>
          <p:nvPr/>
        </p:nvSpPr>
        <p:spPr>
          <a:xfrm>
            <a:off x="0" y="163275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Ongoing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3336C5-1C50-4C47-8131-B3C54B60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768" y="6219"/>
            <a:ext cx="5825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003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107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9ACFC2-8EF9-4F1D-B712-D0551D56DC1D}"/>
              </a:ext>
            </a:extLst>
          </p:cNvPr>
          <p:cNvSpPr txBox="1"/>
          <p:nvPr/>
        </p:nvSpPr>
        <p:spPr>
          <a:xfrm>
            <a:off x="375989" y="1123486"/>
            <a:ext cx="1060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Microsatellites and </a:t>
            </a:r>
            <a:r>
              <a:rPr lang="fr-FR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Terminalia</a:t>
            </a:r>
            <a:r>
              <a:rPr lang="fr-F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superba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hybridization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zone in the « Dahomey Gap » (West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Africa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Romain Laurent (UMR7206) and Olivier Hardy (Univ. Bruxelles)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CB628-FE1D-4235-A9DB-432280BE34C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134A127-774E-400B-B358-49618A6B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7" y="2308529"/>
            <a:ext cx="5236883" cy="35356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18AA11-E754-45AE-B3D9-DB4C7541B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41" y="2024773"/>
            <a:ext cx="5364479" cy="388061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DEB8480-09F8-44F5-9B04-188A1A181348}"/>
              </a:ext>
            </a:extLst>
          </p:cNvPr>
          <p:cNvSpPr txBox="1"/>
          <p:nvPr/>
        </p:nvSpPr>
        <p:spPr>
          <a:xfrm>
            <a:off x="0" y="163275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Ongoing !</a:t>
            </a:r>
          </a:p>
        </p:txBody>
      </p:sp>
    </p:spTree>
    <p:extLst>
      <p:ext uri="{BB962C8B-B14F-4D97-AF65-F5344CB8AC3E}">
        <p14:creationId xmlns:p14="http://schemas.microsoft.com/office/powerpoint/2010/main" val="18491084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108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9ACFC2-8EF9-4F1D-B712-D0551D56DC1D}"/>
              </a:ext>
            </a:extLst>
          </p:cNvPr>
          <p:cNvSpPr txBox="1"/>
          <p:nvPr/>
        </p:nvSpPr>
        <p:spPr>
          <a:xfrm>
            <a:off x="492620" y="1088441"/>
            <a:ext cx="9606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Deterministic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usage of </a:t>
            </a:r>
            <a:r>
              <a:rPr lang="fr-FR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exploring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admixture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influence on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summary-statistics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Maël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Pretet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 (Master 2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 and Romain Laurent (UMR7206)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3CB628-FE1D-4235-A9DB-432280BE34C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EA909A4-D398-43FD-B407-8BE0DCD5F47F}"/>
              </a:ext>
            </a:extLst>
          </p:cNvPr>
          <p:cNvSpPr txBox="1"/>
          <p:nvPr/>
        </p:nvSpPr>
        <p:spPr>
          <a:xfrm>
            <a:off x="0" y="163275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Ongoing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CE36DB-0E8B-418A-9632-9A1CACD9D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" y="2092787"/>
            <a:ext cx="6056864" cy="33597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03D4E44-8CE0-44A8-A793-ECF379DC2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62" y="2177368"/>
            <a:ext cx="5876545" cy="32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410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109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9ACFC2-8EF9-4F1D-B712-D0551D56DC1D}"/>
              </a:ext>
            </a:extLst>
          </p:cNvPr>
          <p:cNvSpPr txBox="1"/>
          <p:nvPr/>
        </p:nvSpPr>
        <p:spPr>
          <a:xfrm>
            <a:off x="82280" y="1142147"/>
            <a:ext cx="9985645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Future developments of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Additional statistics (admixture LD, ROH…)</a:t>
            </a:r>
          </a:p>
          <a:p>
            <a:pPr>
              <a:lnSpc>
                <a:spcPct val="150000"/>
              </a:lnSpc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Sequences simulations (and mutation…)</a:t>
            </a:r>
          </a:p>
          <a:p>
            <a:pPr>
              <a:lnSpc>
                <a:spcPct val="150000"/>
              </a:lnSpc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source populations (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Verdu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and Rosenberg 2011)</a:t>
            </a:r>
          </a:p>
          <a:p>
            <a:pPr>
              <a:lnSpc>
                <a:spcPct val="150000"/>
              </a:lnSpc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 sex-specific models and X, Y and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mtDNA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data and statistics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Marta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Ciccarella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, PhD student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	dir. Paul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Verdu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and Jorge Rocha (Univ Porto)</a:t>
            </a:r>
          </a:p>
          <a:p>
            <a:pPr>
              <a:lnSpc>
                <a:spcPct val="150000"/>
              </a:lnSpc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&gt; Selection ?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Already in part feasible by parametrizing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changes accordingly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854623-B711-4DCC-9720-47FA09A1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145" y="1026365"/>
            <a:ext cx="3309561" cy="4106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184E2C-CF82-42A5-81DB-6081DF1D73B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A1F8840-DCB2-4DC0-8FD8-A7E20EC54C1C}"/>
              </a:ext>
            </a:extLst>
          </p:cNvPr>
          <p:cNvSpPr txBox="1"/>
          <p:nvPr/>
        </p:nvSpPr>
        <p:spPr>
          <a:xfrm>
            <a:off x="0" y="163275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Ongoing !</a:t>
            </a:r>
          </a:p>
        </p:txBody>
      </p:sp>
    </p:spTree>
    <p:extLst>
      <p:ext uri="{BB962C8B-B14F-4D97-AF65-F5344CB8AC3E}">
        <p14:creationId xmlns:p14="http://schemas.microsoft.com/office/powerpoint/2010/main" val="33965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8A923-7545-4197-B449-192B8980F18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4D58D6-92BD-478D-86BD-B15E373DF479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Approximate Bayesian Computation demographic inference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F5220DD-5765-47C3-A195-A4BA16DA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11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312B27-99E4-4A3D-8B1E-28F940586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8070"/>
            <a:ext cx="2390775" cy="4319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84813B-7E6E-42C3-9E82-4314F4941760}"/>
              </a:ext>
            </a:extLst>
          </p:cNvPr>
          <p:cNvSpPr/>
          <p:nvPr/>
        </p:nvSpPr>
        <p:spPr>
          <a:xfrm>
            <a:off x="0" y="6431190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Tavaré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1997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2000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Beaumont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2002</a:t>
            </a:r>
          </a:p>
        </p:txBody>
      </p:sp>
    </p:spTree>
    <p:extLst>
      <p:ext uri="{BB962C8B-B14F-4D97-AF65-F5344CB8AC3E}">
        <p14:creationId xmlns:p14="http://schemas.microsoft.com/office/powerpoint/2010/main" val="41752900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9C68E2-9C20-494D-BA6B-B07FFB32E91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110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483218-BD5F-4F02-8BAF-FEAF27D5781D}"/>
              </a:ext>
            </a:extLst>
          </p:cNvPr>
          <p:cNvSpPr txBox="1"/>
          <p:nvPr/>
        </p:nvSpPr>
        <p:spPr>
          <a:xfrm>
            <a:off x="1519387" y="216198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Great Many Thanks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9ACFC2-8EF9-4F1D-B712-D0551D56DC1D}"/>
              </a:ext>
            </a:extLst>
          </p:cNvPr>
          <p:cNvSpPr txBox="1"/>
          <p:nvPr/>
        </p:nvSpPr>
        <p:spPr>
          <a:xfrm>
            <a:off x="778814" y="1351116"/>
            <a:ext cx="51726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Co-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Cesar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Fortes-Lima (Uppsala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u="sng" dirty="0">
                <a:latin typeface="Arial" panose="020B0604020202020204" pitchFamily="34" charset="0"/>
                <a:cs typeface="Arial" panose="020B0604020202020204" pitchFamily="34" charset="0"/>
              </a:rPr>
              <a:t>Romain Laurent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(UMR7206)</a:t>
            </a: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Valentin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Thouzeau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(Univ. Paris-Dauphine)</a:t>
            </a:r>
          </a:p>
          <a:p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Bruno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Toupance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(UMR7206)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DB2EB4-E19A-4B3A-A77E-53E9D33432C0}"/>
              </a:ext>
            </a:extLst>
          </p:cNvPr>
          <p:cNvSpPr txBox="1"/>
          <p:nvPr/>
        </p:nvSpPr>
        <p:spPr>
          <a:xfrm>
            <a:off x="5699102" y="1120279"/>
            <a:ext cx="4283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Frédéric Austerlitz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Erkan O.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Buzbas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Antoine Cools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Flora Jay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Olivier Hardy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Evelyne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Heyer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Margueritte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Lapierre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Guillaume Laval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Nina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Marchi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Etienne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Patin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Maël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Pretet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Noah A. Rosenberg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Zachary A.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Szpiech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2" descr="logoANR.gif">
            <a:extLst>
              <a:ext uri="{FF2B5EF4-FFF2-40B4-BE49-F238E27FC236}">
                <a16:creationId xmlns:a16="http://schemas.microsoft.com/office/drawing/2014/main" id="{189249C6-6E61-4858-8217-49C2D633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95" y="5598432"/>
            <a:ext cx="1638647" cy="88486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8B980BE-A498-4D6E-9ED0-6ED754E73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617" y="5598432"/>
            <a:ext cx="809625" cy="8096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851BA90-CE70-4EE2-81E8-0DFD00A2C3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2051" y="5636895"/>
            <a:ext cx="2381885" cy="719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674719-E347-43B0-8AEF-768C8E9FAAE0}"/>
              </a:ext>
            </a:extLst>
          </p:cNvPr>
          <p:cNvSpPr txBox="1"/>
          <p:nvPr/>
        </p:nvSpPr>
        <p:spPr>
          <a:xfrm>
            <a:off x="1483827" y="4594304"/>
            <a:ext cx="55781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  <a:endParaRPr lang="fr-FR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ANR METHIS (15-CE32-0009-01)</a:t>
            </a:r>
          </a:p>
          <a:p>
            <a:r>
              <a:rPr lang="en-US" dirty="0"/>
              <a:t>Sven and Lilly </a:t>
            </a:r>
            <a:r>
              <a:rPr lang="en-US" dirty="0" err="1"/>
              <a:t>Lawski's</a:t>
            </a:r>
            <a:r>
              <a:rPr lang="en-US" dirty="0"/>
              <a:t> Foundation (N2019-0040)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07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7A1F587-E589-4BCF-A85F-98E5948F42C1}"/>
              </a:ext>
            </a:extLst>
          </p:cNvPr>
          <p:cNvSpPr/>
          <p:nvPr/>
        </p:nvSpPr>
        <p:spPr>
          <a:xfrm>
            <a:off x="0" y="-1"/>
            <a:ext cx="12192000" cy="601357"/>
          </a:xfrm>
          <a:prstGeom prst="rect">
            <a:avLst/>
          </a:prstGeom>
          <a:solidFill>
            <a:srgbClr val="FF6600">
              <a:alpha val="3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111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483218-BD5F-4F02-8BAF-FEAF27D5781D}"/>
              </a:ext>
            </a:extLst>
          </p:cNvPr>
          <p:cNvSpPr txBox="1"/>
          <p:nvPr/>
        </p:nvSpPr>
        <p:spPr>
          <a:xfrm>
            <a:off x="1506946" y="66912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– Simulations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D92AB0E-AF48-4214-AB30-84E8B10B3A87}"/>
              </a:ext>
            </a:extLst>
          </p:cNvPr>
          <p:cNvSpPr txBox="1"/>
          <p:nvPr/>
        </p:nvSpPr>
        <p:spPr>
          <a:xfrm>
            <a:off x="446536" y="1883887"/>
            <a:ext cx="878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does not simulate source populations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just the admixed population for the duration of the admixture process investigated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E6143A-F14F-4811-8167-18E3E7AD1022}"/>
              </a:ext>
            </a:extLst>
          </p:cNvPr>
          <p:cNvSpPr txBox="1"/>
          <p:nvPr/>
        </p:nvSpPr>
        <p:spPr>
          <a:xfrm>
            <a:off x="1203650" y="3067198"/>
            <a:ext cx="1005528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Afro-American and Barbadian study cases:</a:t>
            </a:r>
          </a:p>
          <a:p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neglect mutation -&gt; recent admixture process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Large source populations (Yoruba and British):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20,000 gametes per source population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SNPs matching in frequencies observed 100,000 in each source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-&gt; fixed source populations gamete reservoir</a:t>
            </a: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Build randomly source population parents anew at each generation</a:t>
            </a:r>
          </a:p>
          <a:p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- Independent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SNPs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gametes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pair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avoiding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selfing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admixture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- For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simplicity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set a constant </a:t>
            </a:r>
            <a:r>
              <a:rPr lang="fr-FR" sz="1600" i="1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admixed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population of 1,000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diploid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871ABC6-336C-44C2-AE84-6B762B981BFE}"/>
              </a:ext>
            </a:extLst>
          </p:cNvPr>
          <p:cNvSpPr txBox="1"/>
          <p:nvPr/>
        </p:nvSpPr>
        <p:spPr>
          <a:xfrm>
            <a:off x="466974" y="2598653"/>
            <a:ext cx="8789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does not simulate mutation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yet…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01664CA-0247-45B9-927B-B00D58927B83}"/>
              </a:ext>
            </a:extLst>
          </p:cNvPr>
          <p:cNvSpPr txBox="1"/>
          <p:nvPr/>
        </p:nvSpPr>
        <p:spPr>
          <a:xfrm>
            <a:off x="466974" y="1196731"/>
            <a:ext cx="10886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panmictic admixed population of diploid size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generation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forward-in-time</a:t>
            </a:r>
          </a:p>
        </p:txBody>
      </p:sp>
    </p:spTree>
    <p:extLst>
      <p:ext uri="{BB962C8B-B14F-4D97-AF65-F5344CB8AC3E}">
        <p14:creationId xmlns:p14="http://schemas.microsoft.com/office/powerpoint/2010/main" val="42177170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04A28-9E8E-4395-BF6B-D4BAD540A4C1}"/>
              </a:ext>
            </a:extLst>
          </p:cNvPr>
          <p:cNvSpPr/>
          <p:nvPr/>
        </p:nvSpPr>
        <p:spPr>
          <a:xfrm>
            <a:off x="0" y="-1"/>
            <a:ext cx="12192000" cy="601357"/>
          </a:xfrm>
          <a:prstGeom prst="rect">
            <a:avLst/>
          </a:prstGeom>
          <a:solidFill>
            <a:srgbClr val="FF6600">
              <a:alpha val="3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112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483218-BD5F-4F02-8BAF-FEAF27D5781D}"/>
              </a:ext>
            </a:extLst>
          </p:cNvPr>
          <p:cNvSpPr txBox="1"/>
          <p:nvPr/>
        </p:nvSpPr>
        <p:spPr>
          <a:xfrm>
            <a:off x="1519387" y="73134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ABC-part of the </a:t>
            </a:r>
            <a:r>
              <a:rPr lang="en-US" sz="25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-ABC framework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422770-DED1-4F2A-96DD-38AD7484CAB9}"/>
              </a:ext>
            </a:extLst>
          </p:cNvPr>
          <p:cNvSpPr txBox="1"/>
          <p:nvPr/>
        </p:nvSpPr>
        <p:spPr>
          <a:xfrm>
            <a:off x="667738" y="1089980"/>
            <a:ext cx="11016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 packages: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et al. 2016;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Raynal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et al. 2017): Random-Forest ABC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Csilléry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et al. 2012): Neural-Network and Rejection ABC </a:t>
            </a:r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03422770-DED1-4F2A-96DD-38AD7484CAB9}"/>
              </a:ext>
            </a:extLst>
          </p:cNvPr>
          <p:cNvSpPr txBox="1"/>
          <p:nvPr/>
        </p:nvSpPr>
        <p:spPr>
          <a:xfrm>
            <a:off x="790255" y="2811204"/>
            <a:ext cx="1101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 Choice: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Random-Forest ABC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10,000 simulations per scenario</a:t>
            </a:r>
          </a:p>
        </p:txBody>
      </p:sp>
      <p:sp>
        <p:nvSpPr>
          <p:cNvPr id="7" name="ZoneTexte 3">
            <a:extLst>
              <a:ext uri="{FF2B5EF4-FFF2-40B4-BE49-F238E27FC236}">
                <a16:creationId xmlns:a16="http://schemas.microsoft.com/office/drawing/2014/main" id="{03422770-DED1-4F2A-96DD-38AD7484CAB9}"/>
              </a:ext>
            </a:extLst>
          </p:cNvPr>
          <p:cNvSpPr txBox="1"/>
          <p:nvPr/>
        </p:nvSpPr>
        <p:spPr>
          <a:xfrm>
            <a:off x="793244" y="3845152"/>
            <a:ext cx="1101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Parameter estimation: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Neural-Network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simulations under the winning scenario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03422770-DED1-4F2A-96DD-38AD7484CAB9}"/>
              </a:ext>
            </a:extLst>
          </p:cNvPr>
          <p:cNvSpPr txBox="1"/>
          <p:nvPr/>
        </p:nvSpPr>
        <p:spPr>
          <a:xfrm>
            <a:off x="796231" y="4998592"/>
            <a:ext cx="11016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Parameter estimation error: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Neural-Network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simulations under the winning scenario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1,000 closest simulations used in turn as pseudo-observed data</a:t>
            </a: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-&gt; posterior parameter error</a:t>
            </a: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-&gt; 95% Credibility Intervals accuracy</a:t>
            </a:r>
          </a:p>
        </p:txBody>
      </p:sp>
    </p:spTree>
    <p:extLst>
      <p:ext uri="{BB962C8B-B14F-4D97-AF65-F5344CB8AC3E}">
        <p14:creationId xmlns:p14="http://schemas.microsoft.com/office/powerpoint/2010/main" val="30617437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78706" y="881529"/>
            <a:ext cx="5513294" cy="4586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C67CC9CA-5B26-4E75-BE23-2E6B33DAF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292" y="1238000"/>
            <a:ext cx="3099770" cy="3752353"/>
          </a:xfrm>
          <a:prstGeom prst="rect">
            <a:avLst/>
          </a:prstGeom>
        </p:spPr>
      </p:pic>
      <p:pic>
        <p:nvPicPr>
          <p:cNvPr id="4" name="Picture 3" descr="SupplFigureS3_PriorSumStatcheck_FINAL_9models24sumsta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390276"/>
            <a:ext cx="7216588" cy="3551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977EB6-3392-4940-B2F7-7FED72DEE333}"/>
              </a:ext>
            </a:extLst>
          </p:cNvPr>
          <p:cNvSpPr/>
          <p:nvPr/>
        </p:nvSpPr>
        <p:spPr>
          <a:xfrm>
            <a:off x="0" y="-1"/>
            <a:ext cx="12192000" cy="601357"/>
          </a:xfrm>
          <a:prstGeom prst="rect">
            <a:avLst/>
          </a:prstGeom>
          <a:solidFill>
            <a:srgbClr val="FF6600">
              <a:alpha val="3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2A23E7-7CED-4422-9C71-3D2FB9E2F98E}"/>
              </a:ext>
            </a:extLst>
          </p:cNvPr>
          <p:cNvSpPr txBox="1"/>
          <p:nvPr/>
        </p:nvSpPr>
        <p:spPr>
          <a:xfrm>
            <a:off x="1519387" y="60686"/>
            <a:ext cx="8789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5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simulations</a:t>
            </a:r>
          </a:p>
        </p:txBody>
      </p:sp>
    </p:spTree>
    <p:extLst>
      <p:ext uri="{BB962C8B-B14F-4D97-AF65-F5344CB8AC3E}">
        <p14:creationId xmlns:p14="http://schemas.microsoft.com/office/powerpoint/2010/main" val="267115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F5220DD-5765-47C3-A195-A4BA16DA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12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F90629-D7D7-4A25-98C5-D3B9CFA0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59489"/>
            <a:ext cx="5219701" cy="4538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F76DBC-04C5-4814-9CBC-36EAEC4E6817}"/>
              </a:ext>
            </a:extLst>
          </p:cNvPr>
          <p:cNvSpPr/>
          <p:nvPr/>
        </p:nvSpPr>
        <p:spPr>
          <a:xfrm>
            <a:off x="0" y="6431190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Tavaré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1997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2000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Beaumont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EA4253-1B8C-4C4F-88D3-E7D380E33C2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6B4D132-6D0D-438E-B536-8EC06C0514B7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Approximate Bayesian Computation demographic inference</a:t>
            </a:r>
          </a:p>
        </p:txBody>
      </p:sp>
    </p:spTree>
    <p:extLst>
      <p:ext uri="{BB962C8B-B14F-4D97-AF65-F5344CB8AC3E}">
        <p14:creationId xmlns:p14="http://schemas.microsoft.com/office/powerpoint/2010/main" val="177920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F5220DD-5765-47C3-A195-A4BA16DA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9A7EC1-AE0F-4174-9ECF-04AE0A96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59492"/>
            <a:ext cx="8124365" cy="45404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AEF87C-556B-4D63-BB12-089CDF75B06E}"/>
              </a:ext>
            </a:extLst>
          </p:cNvPr>
          <p:cNvSpPr/>
          <p:nvPr/>
        </p:nvSpPr>
        <p:spPr>
          <a:xfrm>
            <a:off x="0" y="6431190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Tavaré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1997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2000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Beaumont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9074C-50BB-456D-ABB9-C1E257844743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8A30B8-705F-46B7-9670-C572D0184852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Approximate Bayesian Computation demographic inference</a:t>
            </a:r>
          </a:p>
        </p:txBody>
      </p:sp>
    </p:spTree>
    <p:extLst>
      <p:ext uri="{BB962C8B-B14F-4D97-AF65-F5344CB8AC3E}">
        <p14:creationId xmlns:p14="http://schemas.microsoft.com/office/powerpoint/2010/main" val="220282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F5220DD-5765-47C3-A195-A4BA16DA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14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A460F1-E174-4C9C-8FC7-83DB5A11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59487"/>
            <a:ext cx="11374823" cy="46992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288F40-1452-4184-9332-0405D552D2A9}"/>
              </a:ext>
            </a:extLst>
          </p:cNvPr>
          <p:cNvSpPr/>
          <p:nvPr/>
        </p:nvSpPr>
        <p:spPr>
          <a:xfrm>
            <a:off x="0" y="6431190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Tavaré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1997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2000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Beaumont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CFD3C-7636-4CA6-924C-FE31F77B35CF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59275C-3C77-4304-A95B-45E8462EF5E0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Approximate Bayesian Computation demographic inference</a:t>
            </a:r>
          </a:p>
        </p:txBody>
      </p:sp>
    </p:spTree>
    <p:extLst>
      <p:ext uri="{BB962C8B-B14F-4D97-AF65-F5344CB8AC3E}">
        <p14:creationId xmlns:p14="http://schemas.microsoft.com/office/powerpoint/2010/main" val="281565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A8D045-377A-4CD4-A131-E3D51E36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693"/>
            <a:ext cx="12192000" cy="5154173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F5220DD-5765-47C3-A195-A4BA16DA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88F40-1452-4184-9332-0405D552D2A9}"/>
              </a:ext>
            </a:extLst>
          </p:cNvPr>
          <p:cNvSpPr/>
          <p:nvPr/>
        </p:nvSpPr>
        <p:spPr>
          <a:xfrm>
            <a:off x="0" y="6431190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Tavaré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1997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2000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Beaumont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CFD3C-7636-4CA6-924C-FE31F77B35CF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59275C-3C77-4304-A95B-45E8462EF5E0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Approximate Bayesian Computation demographic inference</a:t>
            </a:r>
          </a:p>
        </p:txBody>
      </p:sp>
    </p:spTree>
    <p:extLst>
      <p:ext uri="{BB962C8B-B14F-4D97-AF65-F5344CB8AC3E}">
        <p14:creationId xmlns:p14="http://schemas.microsoft.com/office/powerpoint/2010/main" val="1900491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7183A6-A46C-4F8E-8EA1-DE297D67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16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5CB790-7B22-449C-86F2-761F8A64B5F8}"/>
              </a:ext>
            </a:extLst>
          </p:cNvPr>
          <p:cNvSpPr txBox="1"/>
          <p:nvPr/>
        </p:nvSpPr>
        <p:spPr>
          <a:xfrm>
            <a:off x="118957" y="900066"/>
            <a:ext cx="2355136" cy="122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dirty="0">
                <a:latin typeface="Arial" charset="0"/>
              </a:rPr>
              <a:t>Formal model comparison with ABC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5F508E-1DBE-4153-A407-46D3B334131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78C74C-0298-4463-9FA3-B8025EE8324B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Approximate Bayesian Computation demographic inference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EB7E399-E038-4DAA-856F-8EE46E5CC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214628"/>
            <a:ext cx="6324600" cy="44287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C1FDD1-2BDA-4052-9D15-5598883F54D0}"/>
              </a:ext>
            </a:extLst>
          </p:cNvPr>
          <p:cNvSpPr/>
          <p:nvPr/>
        </p:nvSpPr>
        <p:spPr>
          <a:xfrm>
            <a:off x="0" y="6431190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Tavaré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1997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2000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Beaumont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2002</a:t>
            </a:r>
          </a:p>
        </p:txBody>
      </p:sp>
    </p:spTree>
    <p:extLst>
      <p:ext uri="{BB962C8B-B14F-4D97-AF65-F5344CB8AC3E}">
        <p14:creationId xmlns:p14="http://schemas.microsoft.com/office/powerpoint/2010/main" val="241963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7183A6-A46C-4F8E-8EA1-DE297D67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5F508E-1DBE-4153-A407-46D3B334131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78C74C-0298-4463-9FA3-B8025EE8324B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Approximate Bayesian Computation for complex admixture history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C1FDD1-2BDA-4052-9D15-5598883F54D0}"/>
              </a:ext>
            </a:extLst>
          </p:cNvPr>
          <p:cNvSpPr/>
          <p:nvPr/>
        </p:nvSpPr>
        <p:spPr>
          <a:xfrm>
            <a:off x="0" y="6431190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Tavaré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1997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2000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Beaumont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829764-A650-4CEA-99B1-65391928FC91}"/>
              </a:ext>
            </a:extLst>
          </p:cNvPr>
          <p:cNvSpPr txBox="1"/>
          <p:nvPr/>
        </p:nvSpPr>
        <p:spPr>
          <a:xfrm>
            <a:off x="2280784" y="4586442"/>
            <a:ext cx="8094858" cy="1792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900" b="1" dirty="0">
                <a:latin typeface="Arial" charset="0"/>
              </a:rPr>
              <a:t>If </a:t>
            </a:r>
            <a:r>
              <a:rPr lang="en-US" sz="1900" b="1" u="sng" dirty="0">
                <a:latin typeface="Arial" charset="0"/>
              </a:rPr>
              <a:t>simulations are feasible</a:t>
            </a:r>
            <a:r>
              <a:rPr lang="en-US" sz="1900" b="1" dirty="0">
                <a:latin typeface="Arial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1900" b="1" dirty="0">
                <a:latin typeface="Arial" charset="0"/>
              </a:rPr>
              <a:t>If </a:t>
            </a:r>
            <a:r>
              <a:rPr lang="en-US" sz="1900" b="1" u="sng" dirty="0">
                <a:latin typeface="Arial" charset="0"/>
              </a:rPr>
              <a:t>summary-statistics are informative</a:t>
            </a:r>
            <a:r>
              <a:rPr lang="en-US" sz="1900" b="1" dirty="0">
                <a:latin typeface="Arial" charset="0"/>
              </a:rPr>
              <a:t> about model-parameters, </a:t>
            </a:r>
          </a:p>
          <a:p>
            <a:pPr algn="just">
              <a:lnSpc>
                <a:spcPct val="150000"/>
              </a:lnSpc>
            </a:pPr>
            <a:r>
              <a:rPr lang="en-US" sz="1900" dirty="0">
                <a:latin typeface="Arial" charset="0"/>
              </a:rPr>
              <a:t>► </a:t>
            </a:r>
            <a:r>
              <a:rPr lang="en-US" sz="1900" b="1" dirty="0">
                <a:latin typeface="Arial" charset="0"/>
              </a:rPr>
              <a:t>ABC inferences may be successful for the reconstruction of complex admixture histories from genetic data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8099D17-0DEB-4310-AA78-103CB93C2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948" y="2017366"/>
            <a:ext cx="4348325" cy="215635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083E426-6468-4318-B1A4-11364411D385}"/>
              </a:ext>
            </a:extLst>
          </p:cNvPr>
          <p:cNvSpPr txBox="1"/>
          <p:nvPr/>
        </p:nvSpPr>
        <p:spPr>
          <a:xfrm>
            <a:off x="0" y="769440"/>
            <a:ext cx="11129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Approximate Bayesian Computation (</a:t>
            </a:r>
            <a:r>
              <a:rPr lang="en-US" sz="1600" b="1" dirty="0" err="1">
                <a:latin typeface="Arial" charset="0"/>
              </a:rPr>
              <a:t>Tavaré</a:t>
            </a:r>
            <a:r>
              <a:rPr lang="en-US" sz="1600" b="1" dirty="0">
                <a:latin typeface="Arial" charset="0"/>
              </a:rPr>
              <a:t> et al. 1997) represent an alternative ?</a:t>
            </a:r>
            <a:endParaRPr lang="en-US" sz="1600" dirty="0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D19B654B-E325-410A-AB8E-B275A76E3BFC}"/>
                  </a:ext>
                </a:extLst>
              </p:cNvPr>
              <p:cNvSpPr txBox="1"/>
              <p:nvPr/>
            </p:nvSpPr>
            <p:spPr>
              <a:xfrm>
                <a:off x="258887" y="1266088"/>
                <a:ext cx="7524046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𝑀𝑜𝑑𝑒𝑙𝑃𝑎𝑟𝑎𝑚𝑠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𝑆𝑢𝑚𝑆𝑡𝑎𝑡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𝑆𝑢𝑚𝑆𝑡𝑎𝑡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𝑀𝑜𝑑𝑒𝑙𝑃𝑎𝑟𝑎𝑚𝑠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𝑀𝑜𝑑𝑒𝑙𝑃𝑎𝑟𝑎𝑚𝑠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D19B654B-E325-410A-AB8E-B275A76E3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87" y="1266088"/>
                <a:ext cx="752404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279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BFFB63-687D-4C4A-A4CD-02BB4AE7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48FB-D2BE-449E-A093-A7E13692926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BAF3562-D549-4046-80DE-36F338DE2806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Complex admixture histories reconstructed with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4E577-A8D6-4139-9474-7F73EDC9B10E}"/>
              </a:ext>
            </a:extLst>
          </p:cNvPr>
          <p:cNvSpPr/>
          <p:nvPr/>
        </p:nvSpPr>
        <p:spPr>
          <a:xfrm>
            <a:off x="122364" y="961386"/>
            <a:ext cx="3300904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Arial" charset="0"/>
              </a:rPr>
              <a:t>If </a:t>
            </a:r>
            <a:r>
              <a:rPr lang="en-US" b="1" u="sng" dirty="0">
                <a:latin typeface="Arial" charset="0"/>
              </a:rPr>
              <a:t>simulations are feasible…</a:t>
            </a:r>
            <a:r>
              <a:rPr lang="en-US" b="1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06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BFFB63-687D-4C4A-A4CD-02BB4AE7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48FB-D2BE-449E-A093-A7E13692926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BAF3562-D549-4046-80DE-36F338DE2806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Complex admixture histories reconstructed with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4E577-A8D6-4139-9474-7F73EDC9B10E}"/>
              </a:ext>
            </a:extLst>
          </p:cNvPr>
          <p:cNvSpPr/>
          <p:nvPr/>
        </p:nvSpPr>
        <p:spPr>
          <a:xfrm>
            <a:off x="122364" y="961386"/>
            <a:ext cx="3300904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Arial" charset="0"/>
              </a:rPr>
              <a:t>If </a:t>
            </a:r>
            <a:r>
              <a:rPr lang="en-US" b="1" u="sng" dirty="0">
                <a:latin typeface="Arial" charset="0"/>
              </a:rPr>
              <a:t>simulations are feasible…</a:t>
            </a:r>
            <a:r>
              <a:rPr lang="en-US" b="1" dirty="0">
                <a:latin typeface="Arial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54FA7F-3B1F-4194-8890-CAAB07C8CC62}"/>
              </a:ext>
            </a:extLst>
          </p:cNvPr>
          <p:cNvSpPr/>
          <p:nvPr/>
        </p:nvSpPr>
        <p:spPr>
          <a:xfrm>
            <a:off x="322467" y="2158230"/>
            <a:ext cx="6370693" cy="212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Simulating complex admixture histories under the coalescent is often not trivial:</a:t>
            </a:r>
          </a:p>
          <a:p>
            <a:pPr algn="just"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Different pedigree for each independent locus instead of a single pedigree having, in reality, produced all observed gene genealogies (see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Wakeley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et al. 2012)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8A36EDD-6B42-4B3C-9B56-6F5A19B06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018" y="2128935"/>
            <a:ext cx="4348325" cy="215635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6FA7C7-F2D9-48DE-9E74-F28A59A6093C}"/>
              </a:ext>
            </a:extLst>
          </p:cNvPr>
          <p:cNvSpPr txBox="1"/>
          <p:nvPr/>
        </p:nvSpPr>
        <p:spPr>
          <a:xfrm>
            <a:off x="2048571" y="5025596"/>
            <a:ext cx="8094858" cy="915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900" b="1" i="1" dirty="0" err="1">
                <a:latin typeface="Arial" charset="0"/>
              </a:rPr>
              <a:t>MetHis</a:t>
            </a:r>
            <a:endParaRPr lang="en-US" sz="1900" b="1" dirty="0">
              <a:latin typeface="Arial" charset="0"/>
            </a:endParaRPr>
          </a:p>
          <a:p>
            <a:pPr algn="ctr">
              <a:lnSpc>
                <a:spcPct val="150000"/>
              </a:lnSpc>
            </a:pPr>
            <a:r>
              <a:rPr lang="en-US" sz="1900" b="1" dirty="0">
                <a:latin typeface="Arial" charset="0"/>
              </a:rPr>
              <a:t>genetic data simulator under complex admixture models</a:t>
            </a:r>
          </a:p>
        </p:txBody>
      </p:sp>
    </p:spTree>
    <p:extLst>
      <p:ext uri="{BB962C8B-B14F-4D97-AF65-F5344CB8AC3E}">
        <p14:creationId xmlns:p14="http://schemas.microsoft.com/office/powerpoint/2010/main" val="129112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08E7BA9-CE16-466E-B030-3EB00902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43" y="1769666"/>
            <a:ext cx="2711029" cy="3175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865F8D-0855-400E-A187-D1FB9D2D2348}"/>
              </a:ext>
            </a:extLst>
          </p:cNvPr>
          <p:cNvSpPr/>
          <p:nvPr/>
        </p:nvSpPr>
        <p:spPr>
          <a:xfrm>
            <a:off x="1084289" y="4945184"/>
            <a:ext cx="16097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e.g. Nielsen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Nature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2018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E47641-7E46-443E-B2C0-E1D74AE6E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168" y="3491105"/>
            <a:ext cx="3002816" cy="15242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2A1187-FBDF-4FF7-85A7-48C332EDB3D3}"/>
              </a:ext>
            </a:extLst>
          </p:cNvPr>
          <p:cNvSpPr/>
          <p:nvPr/>
        </p:nvSpPr>
        <p:spPr>
          <a:xfrm>
            <a:off x="5117586" y="5072580"/>
            <a:ext cx="13580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latin typeface="Arial" pitchFamily="34" charset="0"/>
                <a:cs typeface="Arial" pitchFamily="34" charset="0"/>
              </a:rPr>
              <a:t>Patin et al., </a:t>
            </a:r>
            <a:r>
              <a:rPr lang="en-US" sz="800" i="1" u="sng">
                <a:latin typeface="Arial" pitchFamily="34" charset="0"/>
                <a:cs typeface="Arial" pitchFamily="34" charset="0"/>
              </a:rPr>
              <a:t>Science</a:t>
            </a:r>
            <a:r>
              <a:rPr lang="en-US" sz="800" i="1">
                <a:latin typeface="Arial" pitchFamily="34" charset="0"/>
                <a:cs typeface="Arial" pitchFamily="34" charset="0"/>
              </a:rPr>
              <a:t> 2017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8362E0A-2148-402B-A37A-A47CB3400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678" y="1769666"/>
            <a:ext cx="4131196" cy="13271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4B7B2E-8AAC-47E0-AB31-5FFE21CA7DAC}"/>
              </a:ext>
            </a:extLst>
          </p:cNvPr>
          <p:cNvSpPr/>
          <p:nvPr/>
        </p:nvSpPr>
        <p:spPr>
          <a:xfrm>
            <a:off x="5019803" y="3025257"/>
            <a:ext cx="1553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latin typeface="Arial" pitchFamily="34" charset="0"/>
                <a:cs typeface="Arial" pitchFamily="34" charset="0"/>
              </a:rPr>
              <a:t>Skoglund et al., </a:t>
            </a:r>
            <a:r>
              <a:rPr lang="en-US" sz="800" i="1" u="sng">
                <a:latin typeface="Arial" pitchFamily="34" charset="0"/>
                <a:cs typeface="Arial" pitchFamily="34" charset="0"/>
              </a:rPr>
              <a:t>Science</a:t>
            </a:r>
            <a:r>
              <a:rPr lang="en-US" sz="800" i="1">
                <a:latin typeface="Arial" pitchFamily="34" charset="0"/>
                <a:cs typeface="Arial" pitchFamily="34" charset="0"/>
              </a:rPr>
              <a:t> 2012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F6C2893-7337-4042-B2AB-74EC1616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660" y="2299880"/>
            <a:ext cx="3925077" cy="21929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68B274-D6C0-484F-B637-1A46CFE8F84D}"/>
              </a:ext>
            </a:extLst>
          </p:cNvPr>
          <p:cNvSpPr/>
          <p:nvPr/>
        </p:nvSpPr>
        <p:spPr>
          <a:xfrm>
            <a:off x="9161344" y="4620628"/>
            <a:ext cx="19463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>
                <a:latin typeface="Arial" pitchFamily="34" charset="0"/>
                <a:cs typeface="Arial" pitchFamily="34" charset="0"/>
              </a:rPr>
              <a:t>Quach and Quintana-Murci, </a:t>
            </a:r>
            <a:r>
              <a:rPr lang="en-US" sz="800" i="1" u="sng">
                <a:latin typeface="Arial" pitchFamily="34" charset="0"/>
                <a:cs typeface="Arial" pitchFamily="34" charset="0"/>
              </a:rPr>
              <a:t>JEM</a:t>
            </a:r>
            <a:r>
              <a:rPr lang="en-US" sz="800" i="1">
                <a:latin typeface="Arial" pitchFamily="34" charset="0"/>
                <a:cs typeface="Arial" pitchFamily="34" charset="0"/>
              </a:rPr>
              <a:t> 2017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12AAAD29-1533-4930-BB82-16A6682C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CC3FA-8ED4-4C4C-8374-4278E9DFEAC1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E00FFA4-4E5C-4E8F-84EB-24E7B10D23B1}"/>
              </a:ext>
            </a:extLst>
          </p:cNvPr>
          <p:cNvSpPr txBox="1"/>
          <p:nvPr/>
        </p:nvSpPr>
        <p:spPr>
          <a:xfrm>
            <a:off x="7838" y="-1507"/>
            <a:ext cx="692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Admixture is ubiquitous in evolutionary history,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through time and space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486038-7027-44CD-A155-F8E8393D8F1A}"/>
              </a:ext>
            </a:extLst>
          </p:cNvPr>
          <p:cNvSpPr/>
          <p:nvPr/>
        </p:nvSpPr>
        <p:spPr>
          <a:xfrm>
            <a:off x="731632" y="899501"/>
            <a:ext cx="1043016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1700" b="1" i="1" dirty="0">
                <a:latin typeface="Arial" panose="020B0604020202020204" pitchFamily="34" charset="0"/>
                <a:cs typeface="Arial" panose="020B0604020202020204" pitchFamily="34" charset="0"/>
              </a:rPr>
              <a:t>Homo sapiens</a:t>
            </a:r>
          </a:p>
        </p:txBody>
      </p:sp>
    </p:spTree>
    <p:extLst>
      <p:ext uri="{BB962C8B-B14F-4D97-AF65-F5344CB8AC3E}">
        <p14:creationId xmlns:p14="http://schemas.microsoft.com/office/powerpoint/2010/main" val="414234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20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DFDE40-264A-45A3-B160-DF7083FA8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177" y="988400"/>
            <a:ext cx="5580888" cy="2767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B48422-1440-4BF1-A851-DD75859D3A8A}"/>
              </a:ext>
            </a:extLst>
          </p:cNvPr>
          <p:cNvSpPr/>
          <p:nvPr/>
        </p:nvSpPr>
        <p:spPr>
          <a:xfrm>
            <a:off x="3804428" y="4709536"/>
            <a:ext cx="4237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► Two source populations version</a:t>
            </a:r>
            <a:endParaRPr lang="en-US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D8B860-2427-EC49-9E46-45A52CEE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19" y="1749756"/>
            <a:ext cx="2360701" cy="1820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0BBCCD-7343-4498-BB3B-7096F32DBD29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12283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21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D8B860-2427-EC49-9E46-45A52CEE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3" y="4405999"/>
            <a:ext cx="2360701" cy="18203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49094D-6D04-45B1-9EF0-312E683B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35" y="1226424"/>
            <a:ext cx="2592159" cy="28670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1E60E7-60F2-46EE-ACC7-72DFC0F13228}"/>
              </a:ext>
            </a:extLst>
          </p:cNvPr>
          <p:cNvSpPr txBox="1"/>
          <p:nvPr/>
        </p:nvSpPr>
        <p:spPr>
          <a:xfrm>
            <a:off x="3651823" y="1227899"/>
            <a:ext cx="674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panmictic admixed population of diploid size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generation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forward-in-time centered on individuals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7C1F4-444C-4E90-9FA1-7763032C3670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078625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22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D8B860-2427-EC49-9E46-45A52CEE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3" y="4405999"/>
            <a:ext cx="2360701" cy="18203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49094D-6D04-45B1-9EF0-312E683B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35" y="1226424"/>
            <a:ext cx="2592159" cy="28670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1E60E7-60F2-46EE-ACC7-72DFC0F13228}"/>
              </a:ext>
            </a:extLst>
          </p:cNvPr>
          <p:cNvSpPr txBox="1"/>
          <p:nvPr/>
        </p:nvSpPr>
        <p:spPr>
          <a:xfrm>
            <a:off x="3651823" y="1227899"/>
            <a:ext cx="674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panmictic admixed population of diploid size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generation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forward-in-time centered on individuals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ACDC1FA-C015-42B3-BD1B-52092EC6B98E}"/>
              </a:ext>
            </a:extLst>
          </p:cNvPr>
          <p:cNvSpPr txBox="1"/>
          <p:nvPr/>
        </p:nvSpPr>
        <p:spPr>
          <a:xfrm>
            <a:off x="3651823" y="1971466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any number of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autosomal independent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genetic loci (SNPs or microsatellites)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A12B05-A5FC-4498-99A2-1310FC0295EE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7034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23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D8B860-2427-EC49-9E46-45A52CEE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3" y="4405999"/>
            <a:ext cx="2360701" cy="18203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49094D-6D04-45B1-9EF0-312E683B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35" y="1226424"/>
            <a:ext cx="2592159" cy="28670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1E60E7-60F2-46EE-ACC7-72DFC0F13228}"/>
              </a:ext>
            </a:extLst>
          </p:cNvPr>
          <p:cNvSpPr txBox="1"/>
          <p:nvPr/>
        </p:nvSpPr>
        <p:spPr>
          <a:xfrm>
            <a:off x="3651823" y="1227899"/>
            <a:ext cx="674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panmictic admixed population of diploid size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generation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forward-in-time centered on individuals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0C417EE-740B-4511-9A83-464A90D3A391}"/>
              </a:ext>
            </a:extLst>
          </p:cNvPr>
          <p:cNvSpPr txBox="1"/>
          <p:nvPr/>
        </p:nvSpPr>
        <p:spPr>
          <a:xfrm>
            <a:off x="3847953" y="2833962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For each N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g+1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individuals in population H at generation g+1: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Draw randomly parents in populations S1, S2, and H in proportions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ACDC1FA-C015-42B3-BD1B-52092EC6B98E}"/>
              </a:ext>
            </a:extLst>
          </p:cNvPr>
          <p:cNvSpPr txBox="1"/>
          <p:nvPr/>
        </p:nvSpPr>
        <p:spPr>
          <a:xfrm>
            <a:off x="3651823" y="1971466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any number of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autosomal independent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genetic loci (SNPs or microsatellites)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75DCE7-F626-4BFF-A49E-138A431DE2A5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477604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24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D8B860-2427-EC49-9E46-45A52CEE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3" y="4405999"/>
            <a:ext cx="2360701" cy="18203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49094D-6D04-45B1-9EF0-312E683B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35" y="1226424"/>
            <a:ext cx="2592159" cy="28670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1E60E7-60F2-46EE-ACC7-72DFC0F13228}"/>
              </a:ext>
            </a:extLst>
          </p:cNvPr>
          <p:cNvSpPr txBox="1"/>
          <p:nvPr/>
        </p:nvSpPr>
        <p:spPr>
          <a:xfrm>
            <a:off x="3651823" y="1227899"/>
            <a:ext cx="674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panmictic admixed population of diploid size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generation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forward-in-time centered on individuals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0C417EE-740B-4511-9A83-464A90D3A391}"/>
              </a:ext>
            </a:extLst>
          </p:cNvPr>
          <p:cNvSpPr txBox="1"/>
          <p:nvPr/>
        </p:nvSpPr>
        <p:spPr>
          <a:xfrm>
            <a:off x="3847953" y="2833962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For each N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g+1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individuals in population H at generation g+1: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Draw randomly parents in populations S1, S2, and H in proportions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ACDC1FA-C015-42B3-BD1B-52092EC6B98E}"/>
              </a:ext>
            </a:extLst>
          </p:cNvPr>
          <p:cNvSpPr txBox="1"/>
          <p:nvPr/>
        </p:nvSpPr>
        <p:spPr>
          <a:xfrm>
            <a:off x="3651823" y="1971466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any number of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autosomal independent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genetic loci (SNPs or microsatellites)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B2B494-0E77-42AF-823A-B10DC1ABCA8D}"/>
              </a:ext>
            </a:extLst>
          </p:cNvPr>
          <p:cNvSpPr txBox="1"/>
          <p:nvPr/>
        </p:nvSpPr>
        <p:spPr>
          <a:xfrm>
            <a:off x="3847953" y="3621104"/>
            <a:ext cx="784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Create haploid gametes for each parent by randomly drawing alleles at each loci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9FF116-8797-40B7-A198-DFCBA10B7880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829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25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D8B860-2427-EC49-9E46-45A52CEE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3" y="4405999"/>
            <a:ext cx="2360701" cy="18203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49094D-6D04-45B1-9EF0-312E683B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35" y="1226424"/>
            <a:ext cx="2592159" cy="28670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1E60E7-60F2-46EE-ACC7-72DFC0F13228}"/>
              </a:ext>
            </a:extLst>
          </p:cNvPr>
          <p:cNvSpPr txBox="1"/>
          <p:nvPr/>
        </p:nvSpPr>
        <p:spPr>
          <a:xfrm>
            <a:off x="3651823" y="1227899"/>
            <a:ext cx="674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panmictic admixed population of diploid size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generation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forward-in-time centered on individuals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0C417EE-740B-4511-9A83-464A90D3A391}"/>
              </a:ext>
            </a:extLst>
          </p:cNvPr>
          <p:cNvSpPr txBox="1"/>
          <p:nvPr/>
        </p:nvSpPr>
        <p:spPr>
          <a:xfrm>
            <a:off x="3847953" y="2833962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For each N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g+1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individuals in population H at generation g+1: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Draw randomly parents in populations S1, S2, and H in proportions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ACDC1FA-C015-42B3-BD1B-52092EC6B98E}"/>
              </a:ext>
            </a:extLst>
          </p:cNvPr>
          <p:cNvSpPr txBox="1"/>
          <p:nvPr/>
        </p:nvSpPr>
        <p:spPr>
          <a:xfrm>
            <a:off x="3651823" y="1971466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any number of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autosomal independent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genetic loci (SNPs or microsatellites)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B2B494-0E77-42AF-823A-B10DC1ABCA8D}"/>
              </a:ext>
            </a:extLst>
          </p:cNvPr>
          <p:cNvSpPr txBox="1"/>
          <p:nvPr/>
        </p:nvSpPr>
        <p:spPr>
          <a:xfrm>
            <a:off x="3847953" y="3621104"/>
            <a:ext cx="784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Create haploid gametes for each parent by randomly drawing alleles at each loci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97325C-C4DD-4981-AAED-5567AC755580}"/>
              </a:ext>
            </a:extLst>
          </p:cNvPr>
          <p:cNvSpPr txBox="1"/>
          <p:nvPr/>
        </p:nvSpPr>
        <p:spPr>
          <a:xfrm>
            <a:off x="3847953" y="4143414"/>
            <a:ext cx="784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Pair gametes to create a new individual in population H, avoiding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selfing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9F8E04-40DE-48A2-8AC9-A8AE6B2CE354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4000118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26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D8B860-2427-EC49-9E46-45A52CEE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3" y="4405999"/>
            <a:ext cx="2360701" cy="18203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49094D-6D04-45B1-9EF0-312E683B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35" y="1226424"/>
            <a:ext cx="2592159" cy="28670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1E60E7-60F2-46EE-ACC7-72DFC0F13228}"/>
              </a:ext>
            </a:extLst>
          </p:cNvPr>
          <p:cNvSpPr txBox="1"/>
          <p:nvPr/>
        </p:nvSpPr>
        <p:spPr>
          <a:xfrm>
            <a:off x="3651823" y="1227899"/>
            <a:ext cx="674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panmictic admixed population of diploid size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generation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forward-in-time centered on individuals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0C417EE-740B-4511-9A83-464A90D3A391}"/>
              </a:ext>
            </a:extLst>
          </p:cNvPr>
          <p:cNvSpPr txBox="1"/>
          <p:nvPr/>
        </p:nvSpPr>
        <p:spPr>
          <a:xfrm>
            <a:off x="3847953" y="2833962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For each N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g+1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individuals in population H at generation g+1: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Draw randomly parents in populations S1, S2, and H in proportions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ACDC1FA-C015-42B3-BD1B-52092EC6B98E}"/>
              </a:ext>
            </a:extLst>
          </p:cNvPr>
          <p:cNvSpPr txBox="1"/>
          <p:nvPr/>
        </p:nvSpPr>
        <p:spPr>
          <a:xfrm>
            <a:off x="3651823" y="1971466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any number of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autosomal independent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genetic loci (SNPs or microsatellites)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B2B494-0E77-42AF-823A-B10DC1ABCA8D}"/>
              </a:ext>
            </a:extLst>
          </p:cNvPr>
          <p:cNvSpPr txBox="1"/>
          <p:nvPr/>
        </p:nvSpPr>
        <p:spPr>
          <a:xfrm>
            <a:off x="3847953" y="3621104"/>
            <a:ext cx="784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Create haploid gametes for each parent by randomly drawing alleles at each loci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97325C-C4DD-4981-AAED-5567AC755580}"/>
              </a:ext>
            </a:extLst>
          </p:cNvPr>
          <p:cNvSpPr txBox="1"/>
          <p:nvPr/>
        </p:nvSpPr>
        <p:spPr>
          <a:xfrm>
            <a:off x="3847953" y="4143414"/>
            <a:ext cx="784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Pair gametes to create a new individual in population H, avoiding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selfing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AF179F4-2442-4C65-B277-8D8FD3C84269}"/>
              </a:ext>
            </a:extLst>
          </p:cNvPr>
          <p:cNvSpPr txBox="1"/>
          <p:nvPr/>
        </p:nvSpPr>
        <p:spPr>
          <a:xfrm>
            <a:off x="3086494" y="4921535"/>
            <a:ext cx="784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mutation model for microsatellites (GSMM with in/del)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ABE49B-841C-44FF-AFAC-43D0A6E99C71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986416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27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D8B860-2427-EC49-9E46-45A52CEE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3" y="4405999"/>
            <a:ext cx="2360701" cy="18203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49094D-6D04-45B1-9EF0-312E683B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35" y="1226424"/>
            <a:ext cx="2592159" cy="28670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1E60E7-60F2-46EE-ACC7-72DFC0F13228}"/>
              </a:ext>
            </a:extLst>
          </p:cNvPr>
          <p:cNvSpPr txBox="1"/>
          <p:nvPr/>
        </p:nvSpPr>
        <p:spPr>
          <a:xfrm>
            <a:off x="3651823" y="1227899"/>
            <a:ext cx="674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panmictic admixed population of diploid size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generation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forward-in-time centered on individuals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0C417EE-740B-4511-9A83-464A90D3A391}"/>
              </a:ext>
            </a:extLst>
          </p:cNvPr>
          <p:cNvSpPr txBox="1"/>
          <p:nvPr/>
        </p:nvSpPr>
        <p:spPr>
          <a:xfrm>
            <a:off x="3847953" y="2833962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For each N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g+1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individuals in population H at generation g+1: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Draw randomly parents in populations S1, S2, and H in proportions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1,g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2,g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ACDC1FA-C015-42B3-BD1B-52092EC6B98E}"/>
              </a:ext>
            </a:extLst>
          </p:cNvPr>
          <p:cNvSpPr txBox="1"/>
          <p:nvPr/>
        </p:nvSpPr>
        <p:spPr>
          <a:xfrm>
            <a:off x="3651823" y="1971466"/>
            <a:ext cx="7849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any number of 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autosomal independent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genetic loci (SNPs or microsatellites)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B2B494-0E77-42AF-823A-B10DC1ABCA8D}"/>
              </a:ext>
            </a:extLst>
          </p:cNvPr>
          <p:cNvSpPr txBox="1"/>
          <p:nvPr/>
        </p:nvSpPr>
        <p:spPr>
          <a:xfrm>
            <a:off x="3847953" y="3621104"/>
            <a:ext cx="784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Create haploid gametes for each parent by randomly drawing alleles at each loci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97325C-C4DD-4981-AAED-5567AC755580}"/>
              </a:ext>
            </a:extLst>
          </p:cNvPr>
          <p:cNvSpPr txBox="1"/>
          <p:nvPr/>
        </p:nvSpPr>
        <p:spPr>
          <a:xfrm>
            <a:off x="3847953" y="4143414"/>
            <a:ext cx="784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3. Pair gametes to create a new individual in population H, avoiding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selfing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AF179F4-2442-4C65-B277-8D8FD3C84269}"/>
              </a:ext>
            </a:extLst>
          </p:cNvPr>
          <p:cNvSpPr txBox="1"/>
          <p:nvPr/>
        </p:nvSpPr>
        <p:spPr>
          <a:xfrm>
            <a:off x="3086494" y="4921535"/>
            <a:ext cx="784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simulates a mutation model for microsatellites (GSMM with in/del)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AA0FC1-331F-4EC7-96F2-5B806690B63A}"/>
              </a:ext>
            </a:extLst>
          </p:cNvPr>
          <p:cNvSpPr txBox="1"/>
          <p:nvPr/>
        </p:nvSpPr>
        <p:spPr>
          <a:xfrm>
            <a:off x="3086494" y="5403347"/>
            <a:ext cx="9345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does not simulate source populations:</a:t>
            </a:r>
          </a:p>
          <a:p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Simulate source populations using existing coalescent simulators</a:t>
            </a:r>
          </a:p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Simulate source populations by drawing alleles in the observed Allelic Frequency Spectrum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A5536E-5E0E-4ECD-8025-4B25D44B3231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673574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28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49094D-6D04-45B1-9EF0-312E683BC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947" y="2129375"/>
            <a:ext cx="2592159" cy="286704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59D79CA-8771-4EA1-9969-2E49E4362F80}"/>
              </a:ext>
            </a:extLst>
          </p:cNvPr>
          <p:cNvSpPr txBox="1"/>
          <p:nvPr/>
        </p:nvSpPr>
        <p:spPr>
          <a:xfrm>
            <a:off x="2655600" y="926616"/>
            <a:ext cx="6500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full two-sources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Verdu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and Rosenberg 2011 Model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EE70FDD-D3F7-4D05-97FF-932EE1FC7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35" y="2652706"/>
            <a:ext cx="2360701" cy="182037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D53951-38C2-4AB8-A534-19ED18FBBE11}"/>
              </a:ext>
            </a:extLst>
          </p:cNvPr>
          <p:cNvSpPr txBox="1"/>
          <p:nvPr/>
        </p:nvSpPr>
        <p:spPr>
          <a:xfrm>
            <a:off x="8195004" y="3069400"/>
            <a:ext cx="2799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a model parameter list at will, provided model definition is respected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5F15C3-3A96-4949-8E36-1DA6C0B5C430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632136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29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FCAAFD0-ADB0-4C0F-BEE1-A82351516D95}"/>
              </a:ext>
            </a:extLst>
          </p:cNvPr>
          <p:cNvSpPr txBox="1"/>
          <p:nvPr/>
        </p:nvSpPr>
        <p:spPr>
          <a:xfrm>
            <a:off x="3477209" y="926616"/>
            <a:ext cx="459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parameter generator tool</a:t>
            </a:r>
          </a:p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n-pulses of admixture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A1A6C0C-9753-416B-8E5E-CC4C487B9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4" y="2033511"/>
            <a:ext cx="4090416" cy="332841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8E96970-83A2-415A-9199-2AA1EC17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6" y="4272614"/>
            <a:ext cx="2360701" cy="182037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6D34649-7A38-420F-9B4B-6EF663C27C2E}"/>
              </a:ext>
            </a:extLst>
          </p:cNvPr>
          <p:cNvSpPr txBox="1"/>
          <p:nvPr/>
        </p:nvSpPr>
        <p:spPr>
          <a:xfrm>
            <a:off x="5405535" y="2146041"/>
            <a:ext cx="70726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For each source population separately: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Choose number of pulses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Choose time priors for each pulse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Choose priors for introgression rates for each pulse</a:t>
            </a:r>
          </a:p>
          <a:p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parameter-generator tool builds parameters tables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031EC-FFAF-48FD-9653-9ACF3AB367F0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59669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5DA6622-9967-43B5-8A46-A9463E791431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079719-9797-490C-96E6-6A42DA333BCB}"/>
              </a:ext>
            </a:extLst>
          </p:cNvPr>
          <p:cNvSpPr/>
          <p:nvPr/>
        </p:nvSpPr>
        <p:spPr>
          <a:xfrm>
            <a:off x="880918" y="824861"/>
            <a:ext cx="1043016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Exchanges of genes between two or more previously reproductively isolated populations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810FCE-64BF-49B5-8F59-69E9183AF3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432" y="1781631"/>
            <a:ext cx="4059936" cy="230428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86763CD-3CA9-4511-ADE4-9FD65DD5F43D}"/>
              </a:ext>
            </a:extLst>
          </p:cNvPr>
          <p:cNvSpPr txBox="1"/>
          <p:nvPr/>
        </p:nvSpPr>
        <p:spPr>
          <a:xfrm>
            <a:off x="2672914" y="256444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i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51D6C2-664E-46EA-BC47-3E0D4434E2D1}"/>
              </a:ext>
            </a:extLst>
          </p:cNvPr>
          <p:cNvSpPr txBox="1"/>
          <p:nvPr/>
        </p:nvSpPr>
        <p:spPr>
          <a:xfrm>
            <a:off x="-3102" y="159868"/>
            <a:ext cx="878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Defining Admixture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4E35B-0401-4AE2-8838-D12145409A76}"/>
              </a:ext>
            </a:extLst>
          </p:cNvPr>
          <p:cNvSpPr/>
          <p:nvPr/>
        </p:nvSpPr>
        <p:spPr>
          <a:xfrm>
            <a:off x="1394544" y="4666962"/>
            <a:ext cx="9250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Admixed individuals have a fraction of their genome coming from each source population</a:t>
            </a:r>
          </a:p>
          <a:p>
            <a:endParaRPr lang="en-US" sz="16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Individuals in the “admixed population” are not necessarily all genetically admixed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07B3F93-B768-4AFB-AC4B-09A0C093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78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30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FCAAFD0-ADB0-4C0F-BEE1-A82351516D95}"/>
              </a:ext>
            </a:extLst>
          </p:cNvPr>
          <p:cNvSpPr txBox="1"/>
          <p:nvPr/>
        </p:nvSpPr>
        <p:spPr>
          <a:xfrm>
            <a:off x="1936885" y="898496"/>
            <a:ext cx="7937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parameter generator tool</a:t>
            </a:r>
          </a:p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Period of monotonically recurring admixture (rectangular hyperbola)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855232-4633-4025-BC5E-7459B6D25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589"/>
            <a:ext cx="6318504" cy="34747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F2DAD7B-54E6-4212-80E9-D395BE59E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19" y="2513730"/>
            <a:ext cx="4395281" cy="31312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252D91E-0BC6-445E-8B67-32EB331BF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036" y="1926589"/>
            <a:ext cx="1056918" cy="54931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5498E48-B8CB-4D7E-B0D4-2478D682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751" y="1947775"/>
            <a:ext cx="842786" cy="4821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8EAB5BA-21C6-487F-8B77-FDADB263662E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9102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628DD3-6C74-4E3F-BB86-46894B34F260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8B4800-674B-4369-8B78-BD65715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31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C59E94-3929-4D5D-835A-CA7B93FEBAD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genetic data simulator under complex admixture histories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8E96970-83A2-415A-9199-2AA1EC17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32" y="4428335"/>
            <a:ext cx="2360701" cy="182037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6D34649-7A38-420F-9B4B-6EF663C27C2E}"/>
              </a:ext>
            </a:extLst>
          </p:cNvPr>
          <p:cNvSpPr txBox="1"/>
          <p:nvPr/>
        </p:nvSpPr>
        <p:spPr>
          <a:xfrm>
            <a:off x="6375204" y="1838294"/>
            <a:ext cx="59482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 each source population separately:</a:t>
            </a:r>
          </a:p>
          <a:p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1. Choose time priors for the beginning and the end of the admixture period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2. Choose priors for introgression rates at the beginning and the end of the admixture period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2. Choose prior for the shape of the scaled rectangular hyperbola</a:t>
            </a:r>
          </a:p>
          <a:p>
            <a:endParaRPr lang="en-US" sz="1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500" b="1" u="sng" dirty="0">
                <a:latin typeface="Arial" panose="020B0604020202020204" pitchFamily="34" charset="0"/>
                <a:cs typeface="Arial" panose="020B0604020202020204" pitchFamily="34" charset="0"/>
              </a:rPr>
              <a:t> parameter-generator tool builds parameters tables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39CFEF7-AA7F-4CB8-8E6B-AFAD7DACC0F2}"/>
              </a:ext>
            </a:extLst>
          </p:cNvPr>
          <p:cNvSpPr txBox="1"/>
          <p:nvPr/>
        </p:nvSpPr>
        <p:spPr>
          <a:xfrm>
            <a:off x="1936885" y="898496"/>
            <a:ext cx="7937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parameter generator tool</a:t>
            </a:r>
          </a:p>
          <a:p>
            <a:pPr algn="ct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Period of monotonically recurring admixture (rectangular hyperbola)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17466-52AF-4BB2-A9F9-40DBCE5CCE72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6BEB8A-C84F-44C7-8537-C27FA3155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589"/>
            <a:ext cx="631850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79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7183A6-A46C-4F8E-8EA1-DE297D67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5F508E-1DBE-4153-A407-46D3B334131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78C74C-0298-4463-9FA3-B8025EE8324B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Approximate Bayesian Computation for complex admixture history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C1FDD1-2BDA-4052-9D15-5598883F54D0}"/>
              </a:ext>
            </a:extLst>
          </p:cNvPr>
          <p:cNvSpPr/>
          <p:nvPr/>
        </p:nvSpPr>
        <p:spPr>
          <a:xfrm>
            <a:off x="0" y="6431190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Tavaré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1997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2000</a:t>
            </a:r>
          </a:p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Beaumont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2002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829764-A650-4CEA-99B1-65391928FC91}"/>
              </a:ext>
            </a:extLst>
          </p:cNvPr>
          <p:cNvSpPr txBox="1"/>
          <p:nvPr/>
        </p:nvSpPr>
        <p:spPr>
          <a:xfrm>
            <a:off x="2280784" y="4586442"/>
            <a:ext cx="8094858" cy="1792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900" b="1" dirty="0">
                <a:solidFill>
                  <a:schemeClr val="tx1">
                    <a:alpha val="20000"/>
                  </a:schemeClr>
                </a:solidFill>
                <a:latin typeface="Arial" charset="0"/>
              </a:rPr>
              <a:t>If </a:t>
            </a:r>
            <a:r>
              <a:rPr lang="en-US" sz="1900" b="1" u="sng" dirty="0">
                <a:solidFill>
                  <a:schemeClr val="tx1">
                    <a:alpha val="20000"/>
                  </a:schemeClr>
                </a:solidFill>
                <a:latin typeface="Arial" charset="0"/>
              </a:rPr>
              <a:t>simulations are feasible</a:t>
            </a:r>
            <a:r>
              <a:rPr lang="en-US" sz="1900" b="1" dirty="0">
                <a:solidFill>
                  <a:schemeClr val="tx1">
                    <a:alpha val="20000"/>
                  </a:schemeClr>
                </a:solidFill>
                <a:latin typeface="Arial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1900" b="1" dirty="0">
                <a:latin typeface="Arial" charset="0"/>
              </a:rPr>
              <a:t>If </a:t>
            </a:r>
            <a:r>
              <a:rPr lang="en-US" sz="1900" b="1" u="sng" dirty="0">
                <a:latin typeface="Arial" charset="0"/>
              </a:rPr>
              <a:t>summary-statistics are informative</a:t>
            </a:r>
            <a:r>
              <a:rPr lang="en-US" sz="1900" b="1" dirty="0">
                <a:latin typeface="Arial" charset="0"/>
              </a:rPr>
              <a:t> about model-parameters, </a:t>
            </a:r>
          </a:p>
          <a:p>
            <a:pPr algn="just">
              <a:lnSpc>
                <a:spcPct val="150000"/>
              </a:lnSpc>
            </a:pPr>
            <a:r>
              <a:rPr lang="en-US" sz="1900" dirty="0">
                <a:latin typeface="Arial" charset="0"/>
              </a:rPr>
              <a:t>► </a:t>
            </a:r>
            <a:r>
              <a:rPr lang="en-US" sz="1900" b="1" dirty="0">
                <a:latin typeface="Arial" charset="0"/>
              </a:rPr>
              <a:t>ABC inferences may be successful for the reconstruction of complex admixture histories from genetic data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8099D17-0DEB-4310-AA78-103CB93C2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948" y="2017366"/>
            <a:ext cx="4348325" cy="215635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083E426-6468-4318-B1A4-11364411D385}"/>
              </a:ext>
            </a:extLst>
          </p:cNvPr>
          <p:cNvSpPr txBox="1"/>
          <p:nvPr/>
        </p:nvSpPr>
        <p:spPr>
          <a:xfrm>
            <a:off x="0" y="769440"/>
            <a:ext cx="11129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Approximate Bayesian Computation (</a:t>
            </a:r>
            <a:r>
              <a:rPr lang="en-US" sz="1600" b="1" dirty="0" err="1">
                <a:latin typeface="Arial" charset="0"/>
              </a:rPr>
              <a:t>Tavaré</a:t>
            </a:r>
            <a:r>
              <a:rPr lang="en-US" sz="1600" b="1" dirty="0">
                <a:latin typeface="Arial" charset="0"/>
              </a:rPr>
              <a:t> et al. 1997) represent an alternative ?</a:t>
            </a:r>
            <a:endParaRPr lang="en-US" sz="1600" dirty="0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D19B654B-E325-410A-AB8E-B275A76E3BFC}"/>
                  </a:ext>
                </a:extLst>
              </p:cNvPr>
              <p:cNvSpPr txBox="1"/>
              <p:nvPr/>
            </p:nvSpPr>
            <p:spPr>
              <a:xfrm>
                <a:off x="258887" y="1266088"/>
                <a:ext cx="7524046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𝑀𝑜𝑑𝑒𝑙𝑃𝑎𝑟𝑎𝑚𝑠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𝑆𝑢𝑚𝑆𝑡𝑎𝑡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𝑆𝑢𝑚𝑆𝑡𝑎𝑡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𝑀𝑜𝑑𝑒𝑙𝑃𝑎𝑟𝑎𝑚𝑠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𝑀𝑜𝑑𝑒𝑙𝑃𝑎𝑟𝑎𝑚𝑠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D19B654B-E325-410A-AB8E-B275A76E3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87" y="1266088"/>
                <a:ext cx="752404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208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BFFB63-687D-4C4A-A4CD-02BB4AE7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48FB-D2BE-449E-A093-A7E13692926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4E577-A8D6-4139-9474-7F73EDC9B10E}"/>
              </a:ext>
            </a:extLst>
          </p:cNvPr>
          <p:cNvSpPr/>
          <p:nvPr/>
        </p:nvSpPr>
        <p:spPr>
          <a:xfrm>
            <a:off x="0" y="986696"/>
            <a:ext cx="7199407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Arial" charset="0"/>
              </a:rPr>
              <a:t>If </a:t>
            </a:r>
            <a:r>
              <a:rPr lang="en-US" b="1" u="sng" dirty="0">
                <a:latin typeface="Arial" charset="0"/>
              </a:rPr>
              <a:t>summary-statistics are informative</a:t>
            </a:r>
            <a:r>
              <a:rPr lang="en-US" b="1" dirty="0">
                <a:latin typeface="Arial" charset="0"/>
              </a:rPr>
              <a:t> about model-parameters…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24E9FD-5FDC-424A-9AF5-E1C20DABD02A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</p:spTree>
    <p:extLst>
      <p:ext uri="{BB962C8B-B14F-4D97-AF65-F5344CB8AC3E}">
        <p14:creationId xmlns:p14="http://schemas.microsoft.com/office/powerpoint/2010/main" val="1369932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BFFB63-687D-4C4A-A4CD-02BB4AE7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48FB-D2BE-449E-A093-A7E13692926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4E577-A8D6-4139-9474-7F73EDC9B10E}"/>
              </a:ext>
            </a:extLst>
          </p:cNvPr>
          <p:cNvSpPr/>
          <p:nvPr/>
        </p:nvSpPr>
        <p:spPr>
          <a:xfrm>
            <a:off x="0" y="986696"/>
            <a:ext cx="7199407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Arial" charset="0"/>
              </a:rPr>
              <a:t>If </a:t>
            </a:r>
            <a:r>
              <a:rPr lang="en-US" b="1" u="sng" dirty="0">
                <a:latin typeface="Arial" charset="0"/>
              </a:rPr>
              <a:t>summary-statistics are informative</a:t>
            </a:r>
            <a:r>
              <a:rPr lang="en-US" b="1" dirty="0">
                <a:latin typeface="Arial" charset="0"/>
              </a:rPr>
              <a:t> about model-parameters…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56E58-5E68-45B6-BE6B-5A4F257AF036}"/>
              </a:ext>
            </a:extLst>
          </p:cNvPr>
          <p:cNvSpPr/>
          <p:nvPr/>
        </p:nvSpPr>
        <p:spPr>
          <a:xfrm>
            <a:off x="446119" y="2506111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Heterozygosity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Nei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1978)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A5E97-9E60-4F06-9B41-6421A126B76B}"/>
              </a:ext>
            </a:extLst>
          </p:cNvPr>
          <p:cNvSpPr/>
          <p:nvPr/>
        </p:nvSpPr>
        <p:spPr>
          <a:xfrm>
            <a:off x="446118" y="3726024"/>
            <a:ext cx="554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Multilocus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pairwise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(Weir and Cockerham, 1984)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79387-E14A-4E3B-8521-4BE8901383B3}"/>
              </a:ext>
            </a:extLst>
          </p:cNvPr>
          <p:cNvSpPr/>
          <p:nvPr/>
        </p:nvSpPr>
        <p:spPr>
          <a:xfrm>
            <a:off x="446118" y="4409495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b="1" i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(Admixed; S1, S2)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(Patterson et al., 2012)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D0F48-E12C-45ED-9084-BC08AE61660B}"/>
              </a:ext>
            </a:extLst>
          </p:cNvPr>
          <p:cNvSpPr/>
          <p:nvPr/>
        </p:nvSpPr>
        <p:spPr>
          <a:xfrm>
            <a:off x="446118" y="5092966"/>
            <a:ext cx="8032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pairwise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Allele Sharing Dissimilarities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(Bowcock et al., 1994)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E337A9-71A4-4524-93E9-E3A363268340}"/>
              </a:ext>
            </a:extLst>
          </p:cNvPr>
          <p:cNvSpPr/>
          <p:nvPr/>
        </p:nvSpPr>
        <p:spPr>
          <a:xfrm>
            <a:off x="446118" y="3147528"/>
            <a:ext cx="4976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Inbreeding coefficient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Danecek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al. 2011)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C317C-8801-433D-9349-37BE29C1AF64}"/>
              </a:ext>
            </a:extLst>
          </p:cNvPr>
          <p:cNvSpPr/>
          <p:nvPr/>
        </p:nvSpPr>
        <p:spPr>
          <a:xfrm>
            <a:off x="119548" y="1715316"/>
            <a:ext cx="582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“Classical” population genetics summary-statistics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24E9FD-5FDC-424A-9AF5-E1C20DABD02A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0181B0-2072-4A44-8A30-A6F565BEA126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488787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BFFB63-687D-4C4A-A4CD-02BB4AE7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48FB-D2BE-449E-A093-A7E13692926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4E577-A8D6-4139-9474-7F73EDC9B10E}"/>
              </a:ext>
            </a:extLst>
          </p:cNvPr>
          <p:cNvSpPr/>
          <p:nvPr/>
        </p:nvSpPr>
        <p:spPr>
          <a:xfrm>
            <a:off x="0" y="986696"/>
            <a:ext cx="7199407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charset="0"/>
              </a:rPr>
              <a:t>If </a:t>
            </a:r>
            <a:r>
              <a:rPr lang="en-US" b="1" u="sng" dirty="0">
                <a:solidFill>
                  <a:schemeClr val="tx1">
                    <a:alpha val="20000"/>
                  </a:schemeClr>
                </a:solidFill>
                <a:latin typeface="Arial" charset="0"/>
              </a:rPr>
              <a:t>summary-statistics are informative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charset="0"/>
              </a:rPr>
              <a:t> about model-parameters…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56E58-5E68-45B6-BE6B-5A4F257AF036}"/>
              </a:ext>
            </a:extLst>
          </p:cNvPr>
          <p:cNvSpPr/>
          <p:nvPr/>
        </p:nvSpPr>
        <p:spPr>
          <a:xfrm>
            <a:off x="446119" y="2506111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Heterozygosity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Nei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1978)</a:t>
            </a:r>
            <a:endParaRPr lang="en-US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A5E97-9E60-4F06-9B41-6421A126B76B}"/>
              </a:ext>
            </a:extLst>
          </p:cNvPr>
          <p:cNvSpPr/>
          <p:nvPr/>
        </p:nvSpPr>
        <p:spPr>
          <a:xfrm>
            <a:off x="446118" y="3726024"/>
            <a:ext cx="554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Multilocus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pairwise </a:t>
            </a:r>
            <a:r>
              <a:rPr lang="en-US" b="1" i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b="1" i="1" baseline="-250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(Weir and Cockerham, 1984)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79387-E14A-4E3B-8521-4BE8901383B3}"/>
              </a:ext>
            </a:extLst>
          </p:cNvPr>
          <p:cNvSpPr/>
          <p:nvPr/>
        </p:nvSpPr>
        <p:spPr>
          <a:xfrm>
            <a:off x="446118" y="4409495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b="1" i="1" baseline="-250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(Admixed; S1, S2)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(Patterson et al., 2012)</a:t>
            </a:r>
            <a:endParaRPr lang="en-US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D0F48-E12C-45ED-9084-BC08AE61660B}"/>
              </a:ext>
            </a:extLst>
          </p:cNvPr>
          <p:cNvSpPr/>
          <p:nvPr/>
        </p:nvSpPr>
        <p:spPr>
          <a:xfrm>
            <a:off x="446118" y="5092966"/>
            <a:ext cx="8032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pairwise 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Allele Sharing Dissimilarities 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(Bowcock et al., 1994)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E337A9-71A4-4524-93E9-E3A363268340}"/>
              </a:ext>
            </a:extLst>
          </p:cNvPr>
          <p:cNvSpPr/>
          <p:nvPr/>
        </p:nvSpPr>
        <p:spPr>
          <a:xfrm>
            <a:off x="446118" y="3147528"/>
            <a:ext cx="4976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Inbreeding coefficient </a:t>
            </a:r>
            <a:r>
              <a:rPr lang="en-US" b="1" i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Danecek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C317C-8801-433D-9349-37BE29C1AF64}"/>
              </a:ext>
            </a:extLst>
          </p:cNvPr>
          <p:cNvSpPr/>
          <p:nvPr/>
        </p:nvSpPr>
        <p:spPr>
          <a:xfrm>
            <a:off x="119548" y="1715316"/>
            <a:ext cx="582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“Classical” population genetics summary-statistics</a:t>
            </a:r>
            <a:endParaRPr lang="en-US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1CCF22-E869-4C94-9A34-FC3D5EC7D392}"/>
              </a:ext>
            </a:extLst>
          </p:cNvPr>
          <p:cNvSpPr/>
          <p:nvPr/>
        </p:nvSpPr>
        <p:spPr>
          <a:xfrm>
            <a:off x="3617684" y="5734383"/>
            <a:ext cx="5083443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Arial" charset="0"/>
              </a:rPr>
              <a:t>What about individual admixture estimates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946E14-B3DA-49ED-BBC7-354AD8A78CDB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1C8DB-DB3D-4CE0-9C7F-6B1CD7013037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706016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E726C2-60A9-447A-BFEF-E24B1E7F0732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5977" y="1511713"/>
            <a:ext cx="39023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The moments of the distribution of admixture fractions in the admixed population are informative about the underlying admixture process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B9B8A-7A48-44F7-B422-C69B583309C1}" type="slidenum">
              <a:rPr lang="fr-FR" smtClean="0"/>
              <a:t>36</a:t>
            </a:fld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F271527-00CC-4A93-9F74-59A02E716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46" y="769440"/>
            <a:ext cx="3578352" cy="6025896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B4FD29-0361-42E7-B50B-E27BCC0A5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84" y="4008312"/>
            <a:ext cx="2408560" cy="121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BA26BE5-5E36-436E-B716-D885264060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22" y="1128736"/>
            <a:ext cx="2946341" cy="252028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AD7527E-1670-4782-BF0B-00F86C6A63C5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0F0F3382-CAA9-4F3E-937D-A268236E7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55935"/>
            <a:ext cx="19207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err="1"/>
              <a:t>Verdu</a:t>
            </a:r>
            <a:r>
              <a:rPr lang="en-US" sz="800" i="1" dirty="0"/>
              <a:t> and Rosenberg, </a:t>
            </a:r>
            <a:r>
              <a:rPr lang="en-US" sz="800" i="1" u="sng" dirty="0"/>
              <a:t>Genetics</a:t>
            </a:r>
            <a:r>
              <a:rPr lang="en-US" sz="800" i="1" dirty="0"/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43294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E726C2-60A9-447A-BFEF-E24B1E7F0732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5977" y="1511713"/>
            <a:ext cx="39023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The moments of the distribution of admixture fractions in the admixed population are informative about the underlying admixture process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0" y="6655935"/>
            <a:ext cx="19207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i="1" dirty="0" err="1"/>
              <a:t>Verdu</a:t>
            </a:r>
            <a:r>
              <a:rPr lang="en-US" sz="800" i="1" dirty="0"/>
              <a:t> and Rosenberg, </a:t>
            </a:r>
            <a:r>
              <a:rPr lang="en-US" sz="800" i="1" u="sng" dirty="0"/>
              <a:t>Genetics</a:t>
            </a:r>
            <a:r>
              <a:rPr lang="en-US" sz="800" i="1" dirty="0"/>
              <a:t> 2011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B9B8A-7A48-44F7-B422-C69B583309C1}" type="slidenum">
              <a:rPr lang="fr-FR" smtClean="0"/>
              <a:t>37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9F72F-9D4D-43DE-BBCD-6A625D486F92}"/>
              </a:ext>
            </a:extLst>
          </p:cNvPr>
          <p:cNvSpPr/>
          <p:nvPr/>
        </p:nvSpPr>
        <p:spPr>
          <a:xfrm>
            <a:off x="195977" y="4763428"/>
            <a:ext cx="456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Use the distribution of admixture fractions as an ABC-informative summary statistics !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F271527-00CC-4A93-9F74-59A02E716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46" y="769440"/>
            <a:ext cx="3578352" cy="6025896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B4FD29-0361-42E7-B50B-E27BCC0A5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84" y="4008312"/>
            <a:ext cx="2408560" cy="121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BA26BE5-5E36-436E-B716-D885264060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22" y="1128736"/>
            <a:ext cx="2946341" cy="25202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2DB81D3-E479-4005-81FB-334196E33B16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</p:spTree>
    <p:extLst>
      <p:ext uri="{BB962C8B-B14F-4D97-AF65-F5344CB8AC3E}">
        <p14:creationId xmlns:p14="http://schemas.microsoft.com/office/powerpoint/2010/main" val="4066253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E726C2-60A9-447A-BFEF-E24B1E7F0732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5384" y="892539"/>
            <a:ext cx="11861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ML methods to estimate admixture fractions (</a:t>
            </a:r>
            <a:r>
              <a:rPr lang="en-US" sz="1600" dirty="0" err="1">
                <a:latin typeface="Arial"/>
                <a:cs typeface="Arial"/>
              </a:rPr>
              <a:t>e.g</a:t>
            </a:r>
            <a:r>
              <a:rPr lang="en-US" sz="1600" dirty="0">
                <a:latin typeface="Arial"/>
                <a:cs typeface="Arial"/>
              </a:rPr>
              <a:t> ADMIXTURE, Alexander et al. 2009): </a:t>
            </a:r>
          </a:p>
          <a:p>
            <a:r>
              <a:rPr lang="en-US" sz="1600" dirty="0">
                <a:latin typeface="Arial"/>
                <a:cs typeface="Arial"/>
              </a:rPr>
              <a:t>Computationally very intensive and difficult to compute for numerous simulations (&gt;10K) for ABC inference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B9B8A-7A48-44F7-B422-C69B583309C1}" type="slidenum">
              <a:rPr lang="fr-FR" smtClean="0"/>
              <a:t>38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5BD028-CD46-408F-8C4A-88D063D321AA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77F14-FF7E-4019-8FBD-CE4BBC98657A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608450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E726C2-60A9-447A-BFEF-E24B1E7F0732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5384" y="892539"/>
            <a:ext cx="11861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ML methods to estimate admixture fractions (</a:t>
            </a:r>
            <a:r>
              <a:rPr lang="en-US" sz="1600" dirty="0" err="1">
                <a:latin typeface="Arial"/>
                <a:cs typeface="Arial"/>
              </a:rPr>
              <a:t>e.g</a:t>
            </a:r>
            <a:r>
              <a:rPr lang="en-US" sz="1600" dirty="0">
                <a:latin typeface="Arial"/>
                <a:cs typeface="Arial"/>
              </a:rPr>
              <a:t> ADMIXTURE, Alexander et al. 2009): </a:t>
            </a:r>
          </a:p>
          <a:p>
            <a:r>
              <a:rPr lang="en-US" sz="1600" dirty="0">
                <a:latin typeface="Arial"/>
                <a:cs typeface="Arial"/>
              </a:rPr>
              <a:t>Computationally very intensive and difficult to compute for numerous simulations (&gt;10K) for ABC inference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B9B8A-7A48-44F7-B422-C69B583309C1}" type="slidenum">
              <a:rPr lang="fr-FR" smtClean="0"/>
              <a:t>39</a:t>
            </a:fld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B121DA-14DD-4A3F-9317-D7895B7098DD}"/>
              </a:ext>
            </a:extLst>
          </p:cNvPr>
          <p:cNvSpPr/>
          <p:nvPr/>
        </p:nvSpPr>
        <p:spPr>
          <a:xfrm>
            <a:off x="592415" y="1571655"/>
            <a:ext cx="1131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Allele Sharing Dissimilarity (Bowcock et al. 1994)-MDS based individual admixture fraction estimation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885EB67-F9DF-4893-8F36-FEB3FE78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51" y="2270225"/>
            <a:ext cx="3528232" cy="317940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D2C3DF4-F77F-49FB-8049-5A4973D6935D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92D32-A2D1-47ED-AE01-639BA74D60BF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980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4DCEC6-338F-4503-ADE8-4B164C1FDB97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86763CD-3CA9-4511-ADE4-9FD65DD5F43D}"/>
              </a:ext>
            </a:extLst>
          </p:cNvPr>
          <p:cNvSpPr txBox="1"/>
          <p:nvPr/>
        </p:nvSpPr>
        <p:spPr>
          <a:xfrm>
            <a:off x="1519387" y="23214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i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B366E1-ECAC-4FB7-A2F8-9B23032CE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202" y="1561589"/>
            <a:ext cx="2359918" cy="20543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26A826-5914-4F39-B256-E542DDC5CD40}"/>
              </a:ext>
            </a:extLst>
          </p:cNvPr>
          <p:cNvSpPr/>
          <p:nvPr/>
        </p:nvSpPr>
        <p:spPr>
          <a:xfrm>
            <a:off x="1470676" y="876832"/>
            <a:ext cx="9250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Allele frequencies in an admixed population can be considered as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a linear combination of allele frequencies in the parental populations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i="1">
                <a:latin typeface="Arial" panose="020B0604020202020204" pitchFamily="34" charset="0"/>
                <a:cs typeface="Arial" panose="020B0604020202020204" pitchFamily="34" charset="0"/>
              </a:rPr>
              <a:t>e.g. Bernstein 1931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51D6C2-664E-46EA-BC47-3E0D4434E2D1}"/>
              </a:ext>
            </a:extLst>
          </p:cNvPr>
          <p:cNvSpPr txBox="1"/>
          <p:nvPr/>
        </p:nvSpPr>
        <p:spPr>
          <a:xfrm>
            <a:off x="1613" y="147770"/>
            <a:ext cx="878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Estimating admixture from genetic data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2EFC788D-AC3B-4078-ACBF-6D8EBC02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4</a:t>
            </a:fld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6128181-4D85-4048-9441-DB9E2212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423" y="2342453"/>
            <a:ext cx="2929035" cy="3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6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E726C2-60A9-447A-BFEF-E24B1E7F0732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5384" y="892539"/>
            <a:ext cx="11861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ML methods to estimate admixture fractions (</a:t>
            </a:r>
            <a:r>
              <a:rPr lang="en-US" sz="1600" dirty="0" err="1">
                <a:latin typeface="Arial"/>
                <a:cs typeface="Arial"/>
              </a:rPr>
              <a:t>e.g</a:t>
            </a:r>
            <a:r>
              <a:rPr lang="en-US" sz="1600" dirty="0">
                <a:latin typeface="Arial"/>
                <a:cs typeface="Arial"/>
              </a:rPr>
              <a:t> ADMIXTURE, Alexander et al. 2009): </a:t>
            </a:r>
          </a:p>
          <a:p>
            <a:r>
              <a:rPr lang="en-US" sz="1600" dirty="0">
                <a:latin typeface="Arial"/>
                <a:cs typeface="Arial"/>
              </a:rPr>
              <a:t>Computationally very intensive and difficult to compute for numerous simulations (&gt;10K) for ABC inference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B9B8A-7A48-44F7-B422-C69B583309C1}" type="slidenum">
              <a:rPr lang="fr-FR" smtClean="0"/>
              <a:t>40</a:t>
            </a:fld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B121DA-14DD-4A3F-9317-D7895B7098DD}"/>
              </a:ext>
            </a:extLst>
          </p:cNvPr>
          <p:cNvSpPr/>
          <p:nvPr/>
        </p:nvSpPr>
        <p:spPr>
          <a:xfrm>
            <a:off x="592415" y="1571655"/>
            <a:ext cx="1131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Allele Sharing Dissimilarity (Bowcock et al. 1994)-MDS based individual admixture fraction estimation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885EB67-F9DF-4893-8F36-FEB3FE78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51" y="2270225"/>
            <a:ext cx="3528232" cy="317940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710A36A-FA44-4AA9-AA66-2A353D99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736" y="3256702"/>
            <a:ext cx="2956560" cy="9707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17D62DE-843B-486E-8553-F35937A022DD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F6C30E-6935-439A-BAD6-1ED41C812E15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6055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E726C2-60A9-447A-BFEF-E24B1E7F0732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5384" y="892539"/>
            <a:ext cx="11861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ML methods to estimate admixture fractions (</a:t>
            </a:r>
            <a:r>
              <a:rPr lang="en-US" sz="1600" dirty="0" err="1">
                <a:latin typeface="Arial"/>
                <a:cs typeface="Arial"/>
              </a:rPr>
              <a:t>e.g</a:t>
            </a:r>
            <a:r>
              <a:rPr lang="en-US" sz="1600" dirty="0">
                <a:latin typeface="Arial"/>
                <a:cs typeface="Arial"/>
              </a:rPr>
              <a:t> ADMIXTURE, Alexander et al. 2009): </a:t>
            </a:r>
          </a:p>
          <a:p>
            <a:r>
              <a:rPr lang="en-US" sz="1600" dirty="0">
                <a:latin typeface="Arial"/>
                <a:cs typeface="Arial"/>
              </a:rPr>
              <a:t>Computationally very intensive and difficult to compute for numerous simulations (&gt;10K) for ABC inference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B9B8A-7A48-44F7-B422-C69B583309C1}" type="slidenum">
              <a:rPr lang="fr-FR" smtClean="0"/>
              <a:t>41</a:t>
            </a:fld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B121DA-14DD-4A3F-9317-D7895B7098DD}"/>
              </a:ext>
            </a:extLst>
          </p:cNvPr>
          <p:cNvSpPr/>
          <p:nvPr/>
        </p:nvSpPr>
        <p:spPr>
          <a:xfrm>
            <a:off x="592415" y="1571655"/>
            <a:ext cx="1131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Allele Sharing Dissimilarity (Bowcock et al. 1994)-MDS based individual admixture fraction estimation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885EB67-F9DF-4893-8F36-FEB3FE78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51" y="2270225"/>
            <a:ext cx="3528232" cy="317940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710A36A-FA44-4AA9-AA66-2A353D99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736" y="3256702"/>
            <a:ext cx="2956560" cy="9707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603D241-2FFE-4595-9D10-678401CB3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449" y="2343875"/>
            <a:ext cx="2959608" cy="26822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0817E29-48B9-47D7-B8AD-52C9ABBBC137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3BEA7B-E0BD-453D-B56E-92AE001726FE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113852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BFFB63-687D-4C4A-A4CD-02BB4AE7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48FB-D2BE-449E-A093-A7E13692926A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4E577-A8D6-4139-9474-7F73EDC9B10E}"/>
              </a:ext>
            </a:extLst>
          </p:cNvPr>
          <p:cNvSpPr/>
          <p:nvPr/>
        </p:nvSpPr>
        <p:spPr>
          <a:xfrm>
            <a:off x="0" y="986696"/>
            <a:ext cx="7199407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Arial" charset="0"/>
              </a:rPr>
              <a:t>If </a:t>
            </a:r>
            <a:r>
              <a:rPr lang="en-US" b="1" u="sng" dirty="0">
                <a:latin typeface="Arial" charset="0"/>
              </a:rPr>
              <a:t>summary-statistics are informative</a:t>
            </a:r>
            <a:r>
              <a:rPr lang="en-US" b="1" dirty="0">
                <a:latin typeface="Arial" charset="0"/>
              </a:rPr>
              <a:t> about model-parameters…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56E58-5E68-45B6-BE6B-5A4F257AF036}"/>
              </a:ext>
            </a:extLst>
          </p:cNvPr>
          <p:cNvSpPr/>
          <p:nvPr/>
        </p:nvSpPr>
        <p:spPr>
          <a:xfrm>
            <a:off x="446119" y="2506111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Expected Heterozygosity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Nei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1978)</a:t>
            </a:r>
            <a:endParaRPr lang="en-US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A5E97-9E60-4F06-9B41-6421A126B76B}"/>
              </a:ext>
            </a:extLst>
          </p:cNvPr>
          <p:cNvSpPr/>
          <p:nvPr/>
        </p:nvSpPr>
        <p:spPr>
          <a:xfrm>
            <a:off x="446118" y="3726024"/>
            <a:ext cx="554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Multilocus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pairwise </a:t>
            </a:r>
            <a:r>
              <a:rPr lang="en-US" b="1" i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b="1" i="1" baseline="-250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(Weir and Cockerham, 1984)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79387-E14A-4E3B-8521-4BE8901383B3}"/>
              </a:ext>
            </a:extLst>
          </p:cNvPr>
          <p:cNvSpPr/>
          <p:nvPr/>
        </p:nvSpPr>
        <p:spPr>
          <a:xfrm>
            <a:off x="446118" y="4409495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b="1" i="1" baseline="-25000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(Admixed; S1, S2)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(Patterson et al., 2012)</a:t>
            </a:r>
            <a:endParaRPr lang="en-US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E337A9-71A4-4524-93E9-E3A363268340}"/>
              </a:ext>
            </a:extLst>
          </p:cNvPr>
          <p:cNvSpPr/>
          <p:nvPr/>
        </p:nvSpPr>
        <p:spPr>
          <a:xfrm>
            <a:off x="446118" y="3147528"/>
            <a:ext cx="4976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Inbreeding coefficient </a:t>
            </a:r>
            <a:r>
              <a:rPr lang="en-US" b="1" i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Danecek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C317C-8801-433D-9349-37BE29C1AF64}"/>
              </a:ext>
            </a:extLst>
          </p:cNvPr>
          <p:cNvSpPr/>
          <p:nvPr/>
        </p:nvSpPr>
        <p:spPr>
          <a:xfrm>
            <a:off x="119548" y="1715316"/>
            <a:ext cx="582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“Classical” population genetics summary-statistics</a:t>
            </a:r>
            <a:endParaRPr lang="en-US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C95DD7-B03C-4DCF-BE97-CE31D92D0BC0}"/>
              </a:ext>
            </a:extLst>
          </p:cNvPr>
          <p:cNvSpPr/>
          <p:nvPr/>
        </p:nvSpPr>
        <p:spPr>
          <a:xfrm>
            <a:off x="209300" y="5826024"/>
            <a:ext cx="9110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Min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fr-FR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admixture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fractions</a:t>
            </a:r>
            <a:endParaRPr lang="en-US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10% quantiles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individual admixture fractions</a:t>
            </a: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	Mode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Kurtosis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individual admixture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D909C1-9F7A-4CEC-9925-A470614EC77F}"/>
              </a:ext>
            </a:extLst>
          </p:cNvPr>
          <p:cNvSpPr/>
          <p:nvPr/>
        </p:nvSpPr>
        <p:spPr>
          <a:xfrm>
            <a:off x="230136" y="5534812"/>
            <a:ext cx="11646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ASD-MDS admixture fractions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40E2CC-851A-4AF4-9C84-265508E05AB7}"/>
              </a:ext>
            </a:extLst>
          </p:cNvPr>
          <p:cNvSpPr/>
          <p:nvPr/>
        </p:nvSpPr>
        <p:spPr>
          <a:xfrm>
            <a:off x="446118" y="5092966"/>
            <a:ext cx="8032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pairwise 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Allele Sharing Dissimilarities </a:t>
            </a:r>
            <a:r>
              <a:rPr lang="en-US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(Bowcock et al., 1994)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B136B6-F749-4477-99B5-D4CD257E4714}"/>
              </a:ext>
            </a:extLst>
          </p:cNvPr>
          <p:cNvSpPr txBox="1"/>
          <p:nvPr/>
        </p:nvSpPr>
        <p:spPr>
          <a:xfrm>
            <a:off x="0" y="157175"/>
            <a:ext cx="11811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 summary-statistics calculator for ABC inference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6973-0910-4A1E-9D6E-E65B5B303ABF}"/>
              </a:ext>
            </a:extLst>
          </p:cNvPr>
          <p:cNvSpPr/>
          <p:nvPr/>
        </p:nvSpPr>
        <p:spPr>
          <a:xfrm>
            <a:off x="0" y="6650743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460585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43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FD0821-26AA-474B-BD71-2EB0A5D60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86" y="832739"/>
            <a:ext cx="2100072" cy="58887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9AD21-8A83-45CD-A5CF-725887C6317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F6BAFE-4EED-4322-A205-3B83D12C978E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Complex admixture histories reconstructed with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218ACF-ED61-43D2-B112-DF41CCDDA15B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87436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44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01669A-2544-4DC9-80FB-907CCB4D7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86" y="832739"/>
            <a:ext cx="4594860" cy="58887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E825D67-261F-8744-A954-2905E244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15" y="5682454"/>
            <a:ext cx="1749231" cy="7556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034280-7D30-4664-84E9-B74F3E26EC53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9F42C2E-15EC-48D2-975C-87EF20D156F8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Complex admixture histories reconstructed with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6FABC-CF2C-4D36-ADD5-3C5AC1FE1935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330727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45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B3D201-9179-49BE-8921-50DD65DB1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86" y="832739"/>
            <a:ext cx="7488936" cy="58887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39BF4A-794B-5F4F-8A41-C91CED2C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15" y="5682454"/>
            <a:ext cx="1749231" cy="755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E6E5B3-836B-4779-B9DE-99A88DEE33B3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DB9A7D-721D-44CC-8922-2951697980AA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Complex admixture histories reconstructed with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943A5-82F3-48CC-A996-4F81828FD613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196538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46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302016C-AE5A-4298-9BF3-C068905F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86" y="832739"/>
            <a:ext cx="11730228" cy="58887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10D07E-B3C4-8A48-B439-7514CC5D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15" y="5682454"/>
            <a:ext cx="1749231" cy="755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EEB245-B9EC-481A-88BD-28335A3E628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38189D-95F7-4F4E-9DF1-9EC2953B2BB2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Complex admixture histories reconstructed with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8C69C-5415-474B-B1CE-0109BEF652CD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120334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47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EB245-B9EC-481A-88BD-28335A3E628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38189D-95F7-4F4E-9DF1-9EC2953B2BB2}"/>
              </a:ext>
            </a:extLst>
          </p:cNvPr>
          <p:cNvSpPr txBox="1"/>
          <p:nvPr/>
        </p:nvSpPr>
        <p:spPr>
          <a:xfrm>
            <a:off x="0" y="130625"/>
            <a:ext cx="9904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Complex admixture histories reconstructed with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31439A2-E91A-4111-B5F7-28CB2060B984}"/>
              </a:ext>
            </a:extLst>
          </p:cNvPr>
          <p:cNvSpPr txBox="1"/>
          <p:nvPr/>
        </p:nvSpPr>
        <p:spPr>
          <a:xfrm>
            <a:off x="2300253" y="2998113"/>
            <a:ext cx="78502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It is (about) time that we see whether all this works in reality !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13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AD6432C-B981-4E6D-A835-0671870D84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30" y="771071"/>
            <a:ext cx="2097866" cy="29969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08234D-287E-4438-9218-6AE9383D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48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3BEE770-C297-4CED-9815-951467BCA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4500" y="1189705"/>
            <a:ext cx="3641500" cy="237872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C0509D3-0CF2-4AD4-8B7B-728B0065BE78}"/>
              </a:ext>
            </a:extLst>
          </p:cNvPr>
          <p:cNvSpPr txBox="1"/>
          <p:nvPr/>
        </p:nvSpPr>
        <p:spPr>
          <a:xfrm>
            <a:off x="6656760" y="1434281"/>
            <a:ext cx="5367600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Arial" charset="0"/>
              </a:rPr>
              <a:t>Transatlantic Slave Trade: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</a:t>
            </a:r>
            <a:r>
              <a:rPr lang="en-US" sz="1600" dirty="0">
                <a:latin typeface="Arial" charset="0"/>
              </a:rPr>
              <a:t>Recent admixture history (~20 generations)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</a:t>
            </a:r>
            <a:r>
              <a:rPr lang="en-US" sz="1600" dirty="0">
                <a:latin typeface="Arial" charset="0"/>
              </a:rPr>
              <a:t>Variable migration histories to the Americas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</a:t>
            </a:r>
            <a:r>
              <a:rPr lang="en-US" sz="1600" dirty="0">
                <a:latin typeface="Arial" charset="0"/>
              </a:rPr>
              <a:t>Variable slavery histories in the Americas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74D9E-35B0-4D3E-9336-8D4FE94833D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7326E1-9FB1-4A67-92B7-4F281463559F}"/>
              </a:ext>
            </a:extLst>
          </p:cNvPr>
          <p:cNvSpPr/>
          <p:nvPr/>
        </p:nvSpPr>
        <p:spPr>
          <a:xfrm>
            <a:off x="0" y="59083"/>
            <a:ext cx="11744177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charset="0"/>
              </a:rPr>
              <a:t>Case study: Admixture history of the Afro-American and Barbadian populations from the 1KGP</a:t>
            </a:r>
            <a:endParaRPr lang="en-US" sz="2000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4F6D22-C9E8-4005-9A68-CE0883620513}"/>
              </a:ext>
            </a:extLst>
          </p:cNvPr>
          <p:cNvSpPr/>
          <p:nvPr/>
        </p:nvSpPr>
        <p:spPr>
          <a:xfrm>
            <a:off x="0" y="6663897"/>
            <a:ext cx="21916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and </a:t>
            </a:r>
            <a:r>
              <a:rPr lang="en-US" sz="800" i="1" dirty="0" err="1">
                <a:latin typeface="Arial" pitchFamily="34" charset="0"/>
                <a:cs typeface="Arial" pitchFamily="34" charset="0"/>
              </a:rPr>
              <a:t>Verdu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Hum Mol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094852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AD6432C-B981-4E6D-A835-0671870D84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30" y="771071"/>
            <a:ext cx="2097866" cy="29969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08234D-287E-4438-9218-6AE9383D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49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3BEE770-C297-4CED-9815-951467BCA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4500" y="1189705"/>
            <a:ext cx="3641500" cy="237872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C0509D3-0CF2-4AD4-8B7B-728B0065BE78}"/>
              </a:ext>
            </a:extLst>
          </p:cNvPr>
          <p:cNvSpPr txBox="1"/>
          <p:nvPr/>
        </p:nvSpPr>
        <p:spPr>
          <a:xfrm>
            <a:off x="6656760" y="1434281"/>
            <a:ext cx="5367600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Arial" charset="0"/>
              </a:rPr>
              <a:t>Transatlantic Slave Trade: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</a:t>
            </a:r>
            <a:r>
              <a:rPr lang="en-US" sz="1600" dirty="0">
                <a:latin typeface="Arial" charset="0"/>
              </a:rPr>
              <a:t>Recent admixture history (~20 generations)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</a:t>
            </a:r>
            <a:r>
              <a:rPr lang="en-US" sz="1600" dirty="0">
                <a:latin typeface="Arial" charset="0"/>
              </a:rPr>
              <a:t>Variable migration histories to the Americas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</a:t>
            </a:r>
            <a:r>
              <a:rPr lang="en-US" sz="1600" dirty="0">
                <a:latin typeface="Arial" charset="0"/>
              </a:rPr>
              <a:t>Variable slavery histories in the Americas</a:t>
            </a:r>
          </a:p>
        </p:txBody>
      </p:sp>
      <p:pic>
        <p:nvPicPr>
          <p:cNvPr id="12" name="Picture 3074">
            <a:extLst>
              <a:ext uri="{FF2B5EF4-FFF2-40B4-BE49-F238E27FC236}">
                <a16:creationId xmlns:a16="http://schemas.microsoft.com/office/drawing/2014/main" id="{3E9089D8-15D1-4033-AD7F-D9BC0757F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6031" y="4238751"/>
            <a:ext cx="2831819" cy="173604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A32BC6-ED80-4321-9A6D-7DE433B77B85}"/>
              </a:ext>
            </a:extLst>
          </p:cNvPr>
          <p:cNvSpPr/>
          <p:nvPr/>
        </p:nvSpPr>
        <p:spPr>
          <a:xfrm>
            <a:off x="1112305" y="6049636"/>
            <a:ext cx="12121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Gravel,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2012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60AB27-03A5-4D46-B28F-5A092AAA9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257" y="3787531"/>
            <a:ext cx="3074503" cy="23850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20D7B-BC3B-426C-988B-4ACD525F19DB}"/>
              </a:ext>
            </a:extLst>
          </p:cNvPr>
          <p:cNvSpPr/>
          <p:nvPr/>
        </p:nvSpPr>
        <p:spPr>
          <a:xfrm>
            <a:off x="4513412" y="6228948"/>
            <a:ext cx="15937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Baharian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2016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A5A2D8-9CB0-4DA5-BFB4-02B5040011BA}"/>
              </a:ext>
            </a:extLst>
          </p:cNvPr>
          <p:cNvSpPr txBox="1"/>
          <p:nvPr/>
        </p:nvSpPr>
        <p:spPr>
          <a:xfrm>
            <a:off x="7052999" y="3936407"/>
            <a:ext cx="4852969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Arial" charset="0"/>
              </a:rPr>
              <a:t>Previous studies tested 2 admixture pulses at most, </a:t>
            </a:r>
            <a:r>
              <a:rPr lang="en-US" sz="1600" b="1" dirty="0">
                <a:latin typeface="Arial" charset="0"/>
              </a:rPr>
              <a:t>with ML methods using &gt;&gt; 1 million SNPs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charset="0"/>
              </a:rPr>
              <a:t>They found that 2 admixture pulses from Europe were most likely… but cannot try more complex models.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74D9E-35B0-4D3E-9336-8D4FE94833D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7326E1-9FB1-4A67-92B7-4F281463559F}"/>
              </a:ext>
            </a:extLst>
          </p:cNvPr>
          <p:cNvSpPr/>
          <p:nvPr/>
        </p:nvSpPr>
        <p:spPr>
          <a:xfrm>
            <a:off x="0" y="59083"/>
            <a:ext cx="11744177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charset="0"/>
              </a:rPr>
              <a:t>Case study: Admixture history of the Afro-American and Barbadian populations from the 1KGP</a:t>
            </a:r>
            <a:endParaRPr lang="en-US" sz="2000" dirty="0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C968E-D865-41B8-8C2F-65D053DD7BDF}"/>
              </a:ext>
            </a:extLst>
          </p:cNvPr>
          <p:cNvSpPr/>
          <p:nvPr/>
        </p:nvSpPr>
        <p:spPr>
          <a:xfrm>
            <a:off x="0" y="6663897"/>
            <a:ext cx="21916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and </a:t>
            </a:r>
            <a:r>
              <a:rPr lang="en-US" sz="800" i="1" dirty="0" err="1">
                <a:latin typeface="Arial" pitchFamily="34" charset="0"/>
                <a:cs typeface="Arial" pitchFamily="34" charset="0"/>
              </a:rPr>
              <a:t>Verdu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Hum Mol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94560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86763CD-3CA9-4511-ADE4-9FD65DD5F43D}"/>
              </a:ext>
            </a:extLst>
          </p:cNvPr>
          <p:cNvSpPr txBox="1"/>
          <p:nvPr/>
        </p:nvSpPr>
        <p:spPr>
          <a:xfrm>
            <a:off x="1519387" y="23214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i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B366E1-ECAC-4FB7-A2F8-9B23032CE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202" y="1561589"/>
            <a:ext cx="2359918" cy="20543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26A826-5914-4F39-B256-E542DDC5CD40}"/>
              </a:ext>
            </a:extLst>
          </p:cNvPr>
          <p:cNvSpPr/>
          <p:nvPr/>
        </p:nvSpPr>
        <p:spPr>
          <a:xfrm>
            <a:off x="1470676" y="876832"/>
            <a:ext cx="9250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Allele frequencies in an admixed population can be considered as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a linear combination of allele frequencies in the parental populations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i="1">
                <a:latin typeface="Arial" panose="020B0604020202020204" pitchFamily="34" charset="0"/>
                <a:cs typeface="Arial" panose="020B0604020202020204" pitchFamily="34" charset="0"/>
              </a:rPr>
              <a:t>e.g. Bernstein 1931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6BEF8-C6A1-4F75-9291-779C0C365B53}"/>
              </a:ext>
            </a:extLst>
          </p:cNvPr>
          <p:cNvSpPr/>
          <p:nvPr/>
        </p:nvSpPr>
        <p:spPr>
          <a:xfrm>
            <a:off x="1368425" y="5879465"/>
            <a:ext cx="94551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Numerous statistical approaches to detect and infer genetic admixture in a variety of plant and animal species have been developed </a:t>
            </a:r>
          </a:p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(e.g. Long, </a:t>
            </a:r>
            <a:r>
              <a:rPr lang="en-US" sz="1000" i="1" u="sng" dirty="0">
                <a:latin typeface="Arial" panose="020B0604020202020204" pitchFamily="34" charset="0"/>
                <a:cs typeface="Arial" panose="020B0604020202020204" pitchFamily="34" charset="0"/>
              </a:rPr>
              <a:t>Genetics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1991;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Bertorelle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Excoffier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u="sng" dirty="0">
                <a:latin typeface="Arial" panose="020B0604020202020204" pitchFamily="34" charset="0"/>
                <a:cs typeface="Arial" panose="020B0604020202020204" pitchFamily="34" charset="0"/>
              </a:rPr>
              <a:t>Mol Biol </a:t>
            </a:r>
            <a:r>
              <a:rPr lang="en-US" sz="10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Evol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2003;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Falush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000" i="1" u="sng" dirty="0">
                <a:latin typeface="Arial" panose="020B0604020202020204" pitchFamily="34" charset="0"/>
                <a:cs typeface="Arial" panose="020B0604020202020204" pitchFamily="34" charset="0"/>
              </a:rPr>
              <a:t>Genetics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2003; Alexander et al., </a:t>
            </a:r>
            <a:r>
              <a:rPr lang="en-US" sz="1000" i="1" u="sng" dirty="0">
                <a:latin typeface="Arial" panose="020B0604020202020204" pitchFamily="34" charset="0"/>
                <a:cs typeface="Arial" panose="020B0604020202020204" pitchFamily="34" charset="0"/>
              </a:rPr>
              <a:t>Gen Res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2009; Patterson et al., </a:t>
            </a:r>
            <a:r>
              <a:rPr lang="en-US" sz="1000" i="1" u="sng" dirty="0">
                <a:latin typeface="Arial" panose="020B0604020202020204" pitchFamily="34" charset="0"/>
                <a:cs typeface="Arial" panose="020B0604020202020204" pitchFamily="34" charset="0"/>
              </a:rPr>
              <a:t>Genetics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2012)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8BE943F-1D6E-4F81-A9AE-6ACEB6FA8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704" y="3926343"/>
            <a:ext cx="5276836" cy="182645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58C1888-0C6C-4EE5-8D49-1D13C207A929}"/>
              </a:ext>
            </a:extLst>
          </p:cNvPr>
          <p:cNvSpPr txBox="1"/>
          <p:nvPr/>
        </p:nvSpPr>
        <p:spPr>
          <a:xfrm>
            <a:off x="1519387" y="440602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i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i="1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2EFC788D-AC3B-4078-ACBF-6D8EBC02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03BDBC2-A94E-014E-B5A8-1CAB145E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423" y="2342453"/>
            <a:ext cx="2929035" cy="3893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54675BE-DB08-4653-9E79-E1624BEB2D91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CD57C26-02F8-43D2-A993-6F2CBF4D9557}"/>
              </a:ext>
            </a:extLst>
          </p:cNvPr>
          <p:cNvSpPr txBox="1"/>
          <p:nvPr/>
        </p:nvSpPr>
        <p:spPr>
          <a:xfrm>
            <a:off x="1613" y="147770"/>
            <a:ext cx="878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Estimating admixture from genetic data</a:t>
            </a:r>
          </a:p>
        </p:txBody>
      </p:sp>
    </p:spTree>
    <p:extLst>
      <p:ext uri="{BB962C8B-B14F-4D97-AF65-F5344CB8AC3E}">
        <p14:creationId xmlns:p14="http://schemas.microsoft.com/office/powerpoint/2010/main" val="3577539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08234D-287E-4438-9218-6AE9383D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50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F080C1-0503-4C1F-B85C-C427EE10C129}"/>
              </a:ext>
            </a:extLst>
          </p:cNvPr>
          <p:cNvSpPr txBox="1"/>
          <p:nvPr/>
        </p:nvSpPr>
        <p:spPr>
          <a:xfrm>
            <a:off x="1549867" y="870704"/>
            <a:ext cx="85999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Real Data Set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38DEF55-83C5-429F-A69E-5A0629B651F7}"/>
              </a:ext>
            </a:extLst>
          </p:cNvPr>
          <p:cNvSpPr txBox="1"/>
          <p:nvPr/>
        </p:nvSpPr>
        <p:spPr>
          <a:xfrm>
            <a:off x="659819" y="1397681"/>
            <a:ext cx="10693981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Arial" charset="0"/>
              </a:rPr>
              <a:t>Previous studies found two proxy source populations for the admixture patterns in Afro-American and Barbadian populations: </a:t>
            </a:r>
            <a:r>
              <a:rPr lang="en-US" sz="1600" b="1" i="1" dirty="0">
                <a:latin typeface="Arial" charset="0"/>
              </a:rPr>
              <a:t>British (GBR)</a:t>
            </a:r>
            <a:r>
              <a:rPr lang="en-US" sz="1600" dirty="0">
                <a:latin typeface="Arial" charset="0"/>
              </a:rPr>
              <a:t> and </a:t>
            </a:r>
            <a:r>
              <a:rPr lang="en-US" sz="1600" b="1" dirty="0">
                <a:latin typeface="Arial" charset="0"/>
              </a:rPr>
              <a:t>Yoruba (YRI)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	► </a:t>
            </a:r>
            <a:r>
              <a:rPr lang="en-US" sz="1600" dirty="0">
                <a:latin typeface="Arial" charset="0"/>
              </a:rPr>
              <a:t>Two source population admixture models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6B95FD-C421-4933-A18D-523FBE0847AF}"/>
              </a:ext>
            </a:extLst>
          </p:cNvPr>
          <p:cNvSpPr txBox="1"/>
          <p:nvPr/>
        </p:nvSpPr>
        <p:spPr>
          <a:xfrm>
            <a:off x="749009" y="2832715"/>
            <a:ext cx="10693982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600" dirty="0">
                <a:latin typeface="Arial" charset="0"/>
              </a:rPr>
              <a:t>1000 </a:t>
            </a:r>
            <a:r>
              <a:rPr lang="fr-FR" sz="1600" dirty="0" err="1">
                <a:latin typeface="Arial" charset="0"/>
              </a:rPr>
              <a:t>Genomes</a:t>
            </a:r>
            <a:r>
              <a:rPr lang="fr-FR" sz="1600" dirty="0">
                <a:latin typeface="Arial" charset="0"/>
              </a:rPr>
              <a:t> Project Phase 3:</a:t>
            </a:r>
            <a:endParaRPr lang="en-US" sz="16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charset="0"/>
              </a:rPr>
              <a:t>	British (GBR) ► </a:t>
            </a:r>
            <a:r>
              <a:rPr lang="en-US" sz="1600" b="1" dirty="0">
                <a:latin typeface="Arial" charset="0"/>
              </a:rPr>
              <a:t>89</a:t>
            </a:r>
            <a:r>
              <a:rPr lang="en-US" sz="1600" dirty="0">
                <a:latin typeface="Arial" charset="0"/>
              </a:rPr>
              <a:t> unrelated individuals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charset="0"/>
              </a:rPr>
              <a:t>	Yoruba (YRI) ► </a:t>
            </a:r>
            <a:r>
              <a:rPr lang="en-US" sz="1600" b="1" dirty="0">
                <a:latin typeface="Arial" charset="0"/>
              </a:rPr>
              <a:t>90</a:t>
            </a:r>
            <a:r>
              <a:rPr lang="en-US" sz="1600" dirty="0">
                <a:latin typeface="Arial" charset="0"/>
              </a:rPr>
              <a:t> unrelated individuals</a:t>
            </a:r>
          </a:p>
          <a:p>
            <a:pPr algn="just">
              <a:lnSpc>
                <a:spcPct val="150000"/>
              </a:lnSpc>
            </a:pPr>
            <a:r>
              <a:rPr lang="fr-FR" sz="1600" dirty="0">
                <a:latin typeface="Arial" charset="0"/>
              </a:rPr>
              <a:t>	A</a:t>
            </a:r>
            <a:r>
              <a:rPr lang="en-US" sz="1600" dirty="0" err="1">
                <a:latin typeface="Arial" charset="0"/>
              </a:rPr>
              <a:t>fro</a:t>
            </a:r>
            <a:r>
              <a:rPr lang="en-US" sz="1600" dirty="0">
                <a:latin typeface="Arial" charset="0"/>
              </a:rPr>
              <a:t>-American (ASW) ► </a:t>
            </a:r>
            <a:r>
              <a:rPr lang="en-US" sz="1600" b="1" dirty="0">
                <a:latin typeface="Arial" charset="0"/>
              </a:rPr>
              <a:t>50</a:t>
            </a:r>
            <a:r>
              <a:rPr lang="en-US" sz="1600" dirty="0">
                <a:latin typeface="Arial" charset="0"/>
              </a:rPr>
              <a:t> unrelated individuals</a:t>
            </a:r>
          </a:p>
          <a:p>
            <a:pPr algn="just">
              <a:lnSpc>
                <a:spcPct val="150000"/>
              </a:lnSpc>
            </a:pPr>
            <a:r>
              <a:rPr lang="fr-FR" sz="1600" dirty="0">
                <a:latin typeface="Arial" charset="0"/>
              </a:rPr>
              <a:t>	B</a:t>
            </a:r>
            <a:r>
              <a:rPr lang="en-US" sz="1600" dirty="0" err="1">
                <a:latin typeface="Arial" charset="0"/>
              </a:rPr>
              <a:t>arbadian</a:t>
            </a:r>
            <a:r>
              <a:rPr lang="en-US" sz="1600" dirty="0">
                <a:latin typeface="Arial" charset="0"/>
              </a:rPr>
              <a:t> (ACB) ► </a:t>
            </a:r>
            <a:r>
              <a:rPr lang="en-US" sz="1600" b="1" dirty="0">
                <a:latin typeface="Arial" charset="0"/>
              </a:rPr>
              <a:t>50</a:t>
            </a:r>
            <a:r>
              <a:rPr lang="en-US" sz="1600" dirty="0">
                <a:latin typeface="Arial" charset="0"/>
              </a:rPr>
              <a:t> unrelated individuals</a:t>
            </a:r>
          </a:p>
          <a:p>
            <a:pPr algn="just">
              <a:lnSpc>
                <a:spcPct val="150000"/>
              </a:lnSpc>
            </a:pPr>
            <a:endParaRPr lang="fr-FR" sz="16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charset="0"/>
              </a:rPr>
              <a:t>► </a:t>
            </a:r>
            <a:r>
              <a:rPr lang="en-US" sz="1600" b="1" dirty="0">
                <a:latin typeface="Arial" charset="0"/>
              </a:rPr>
              <a:t>100,000 independent SNPs </a:t>
            </a:r>
            <a:r>
              <a:rPr lang="en-US" sz="1600" dirty="0">
                <a:latin typeface="Arial" charset="0"/>
              </a:rPr>
              <a:t>(no singleton, window = 100 SNPs, moving = 10 SNPs, r² &lt; 0.1, random draw)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4D2C0-3F61-4822-A25C-1E6AD5F501C9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280C1-1067-4C45-9570-54B1F3EB1BA9}"/>
              </a:ext>
            </a:extLst>
          </p:cNvPr>
          <p:cNvSpPr/>
          <p:nvPr/>
        </p:nvSpPr>
        <p:spPr>
          <a:xfrm>
            <a:off x="0" y="59083"/>
            <a:ext cx="11744177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" charset="0"/>
              </a:rPr>
              <a:t>Case study: Admixture history of the Afro-American and Barbadian populations from the 1KGP</a:t>
            </a:r>
            <a:endParaRPr lang="en-US" sz="2000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FF712E-5BEE-43FC-8712-22DA1BEEC4AD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92172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6A4A48-82D6-4853-BB55-497DDBE46597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62C467-65D4-4EA5-8151-BCF4C2E4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53" y="1995480"/>
            <a:ext cx="2592159" cy="28670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8522A2-72C5-453B-91C9-747368FEE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068" y="1170432"/>
            <a:ext cx="3029712" cy="26121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6011A2-7165-4AEB-9172-34C09D4767BF}"/>
              </a:ext>
            </a:extLst>
          </p:cNvPr>
          <p:cNvSpPr/>
          <p:nvPr/>
        </p:nvSpPr>
        <p:spPr>
          <a:xfrm>
            <a:off x="293877" y="992079"/>
            <a:ext cx="3962400" cy="65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b="1" dirty="0">
                <a:latin typeface="Arial" charset="0"/>
              </a:rPr>
              <a:t>21 generations before present (</a:t>
            </a:r>
            <a:r>
              <a:rPr lang="en-US" sz="1300" b="1" i="1" dirty="0">
                <a:latin typeface="Arial" charset="0"/>
              </a:rPr>
              <a:t>g</a:t>
            </a:r>
            <a:r>
              <a:rPr lang="en-US" sz="1300" b="1" dirty="0">
                <a:latin typeface="Arial" charset="0"/>
              </a:rPr>
              <a:t> = 20)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latin typeface="Arial" charset="0"/>
              </a:rPr>
              <a:t>= Admixed population founded ~ 1500s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7D87280-AA30-4EC1-884A-CAD3B3142CFE}"/>
              </a:ext>
            </a:extLst>
          </p:cNvPr>
          <p:cNvSpPr txBox="1"/>
          <p:nvPr/>
        </p:nvSpPr>
        <p:spPr>
          <a:xfrm>
            <a:off x="0" y="184664"/>
            <a:ext cx="1042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Nine competing models for the admixture history of the ASW and the ACB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ACD09-AB34-4337-9398-73C2507C99C0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413898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B794A9D-8C17-4C6E-B73F-9C48403B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53" y="1995480"/>
            <a:ext cx="2592159" cy="28670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253E72-7547-4F99-BE11-E730E874130C}"/>
              </a:ext>
            </a:extLst>
          </p:cNvPr>
          <p:cNvSpPr/>
          <p:nvPr/>
        </p:nvSpPr>
        <p:spPr>
          <a:xfrm>
            <a:off x="293877" y="992079"/>
            <a:ext cx="3962400" cy="65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b="1" dirty="0">
                <a:latin typeface="Arial" charset="0"/>
              </a:rPr>
              <a:t>21 generations before present (</a:t>
            </a:r>
            <a:r>
              <a:rPr lang="en-US" sz="1300" b="1" i="1" dirty="0">
                <a:latin typeface="Arial" charset="0"/>
              </a:rPr>
              <a:t>g</a:t>
            </a:r>
            <a:r>
              <a:rPr lang="en-US" sz="1300" b="1" dirty="0">
                <a:latin typeface="Arial" charset="0"/>
              </a:rPr>
              <a:t> = 20)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latin typeface="Arial" charset="0"/>
              </a:rPr>
              <a:t>= Admixed population founded ~ 1500s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B7B2C-E043-46B0-879C-48CBB83F4103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2933AC-A8F9-4960-89E4-FDE429A7A79F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C83E44-6150-40BE-91C4-7C49E7512797}"/>
              </a:ext>
            </a:extLst>
          </p:cNvPr>
          <p:cNvSpPr txBox="1"/>
          <p:nvPr/>
        </p:nvSpPr>
        <p:spPr>
          <a:xfrm>
            <a:off x="0" y="184664"/>
            <a:ext cx="1042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Nine competing models for the admixture history of the ASW and the ACB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97EAEAE-85A1-4F76-8416-68A13CD10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065" y="1170432"/>
            <a:ext cx="3128772" cy="33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32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693E7E8-7118-48F2-82CA-EED0A8AEC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065" y="1170432"/>
            <a:ext cx="3163824" cy="520903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53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B794A9D-8C17-4C6E-B73F-9C48403BA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53" y="1995480"/>
            <a:ext cx="2592159" cy="28670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253E72-7547-4F99-BE11-E730E874130C}"/>
              </a:ext>
            </a:extLst>
          </p:cNvPr>
          <p:cNvSpPr/>
          <p:nvPr/>
        </p:nvSpPr>
        <p:spPr>
          <a:xfrm>
            <a:off x="293877" y="992079"/>
            <a:ext cx="3962400" cy="65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b="1" dirty="0">
                <a:latin typeface="Arial" charset="0"/>
              </a:rPr>
              <a:t>21 generations before present (</a:t>
            </a:r>
            <a:r>
              <a:rPr lang="en-US" sz="1300" b="1" i="1" dirty="0">
                <a:latin typeface="Arial" charset="0"/>
              </a:rPr>
              <a:t>g</a:t>
            </a:r>
            <a:r>
              <a:rPr lang="en-US" sz="1300" b="1" dirty="0">
                <a:latin typeface="Arial" charset="0"/>
              </a:rPr>
              <a:t> = 20)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latin typeface="Arial" charset="0"/>
              </a:rPr>
              <a:t>= Admixed population founded ~ 1500s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B7B2C-E043-46B0-879C-48CBB83F4103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2933AC-A8F9-4960-89E4-FDE429A7A79F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C83E44-6150-40BE-91C4-7C49E7512797}"/>
              </a:ext>
            </a:extLst>
          </p:cNvPr>
          <p:cNvSpPr txBox="1"/>
          <p:nvPr/>
        </p:nvSpPr>
        <p:spPr>
          <a:xfrm>
            <a:off x="0" y="184664"/>
            <a:ext cx="1042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Nine competing models for the admixture history of the ASW and the ACB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ECAD1-8644-4230-8107-EAB02D135DF7}"/>
              </a:ext>
            </a:extLst>
          </p:cNvPr>
          <p:cNvSpPr/>
          <p:nvPr/>
        </p:nvSpPr>
        <p:spPr>
          <a:xfrm>
            <a:off x="7732233" y="5345894"/>
            <a:ext cx="3128772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Flip the monotonic-decrease case !</a:t>
            </a:r>
          </a:p>
        </p:txBody>
      </p:sp>
    </p:spTree>
    <p:extLst>
      <p:ext uri="{BB962C8B-B14F-4D97-AF65-F5344CB8AC3E}">
        <p14:creationId xmlns:p14="http://schemas.microsoft.com/office/powerpoint/2010/main" val="4107768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693E7E8-7118-48F2-82CA-EED0A8AEC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065" y="1170432"/>
            <a:ext cx="3163824" cy="520903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54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B794A9D-8C17-4C6E-B73F-9C48403BA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53" y="1995480"/>
            <a:ext cx="2592159" cy="28670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253E72-7547-4F99-BE11-E730E874130C}"/>
              </a:ext>
            </a:extLst>
          </p:cNvPr>
          <p:cNvSpPr/>
          <p:nvPr/>
        </p:nvSpPr>
        <p:spPr>
          <a:xfrm>
            <a:off x="293877" y="992079"/>
            <a:ext cx="3962400" cy="655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b="1" dirty="0">
                <a:latin typeface="Arial" charset="0"/>
              </a:rPr>
              <a:t>21 generations before present (</a:t>
            </a:r>
            <a:r>
              <a:rPr lang="en-US" sz="1300" b="1" i="1" dirty="0">
                <a:latin typeface="Arial" charset="0"/>
              </a:rPr>
              <a:t>g</a:t>
            </a:r>
            <a:r>
              <a:rPr lang="en-US" sz="1300" b="1" dirty="0">
                <a:latin typeface="Arial" charset="0"/>
              </a:rPr>
              <a:t> = 20)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latin typeface="Arial" charset="0"/>
              </a:rPr>
              <a:t>= Admixed population founded ~ 1500s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B7B2C-E043-46B0-879C-48CBB83F4103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2933AC-A8F9-4960-89E4-FDE429A7A79F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C83E44-6150-40BE-91C4-7C49E7512797}"/>
              </a:ext>
            </a:extLst>
          </p:cNvPr>
          <p:cNvSpPr txBox="1"/>
          <p:nvPr/>
        </p:nvSpPr>
        <p:spPr>
          <a:xfrm>
            <a:off x="0" y="184664"/>
            <a:ext cx="1042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Nine competing models for the admixture history of the ASW and the ACB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E4C79C-FC8C-41C1-8053-7906F271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154" y="902997"/>
            <a:ext cx="4598163" cy="55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43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B7B2C-E043-46B0-879C-48CBB83F4103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2933AC-A8F9-4960-89E4-FDE429A7A79F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C83E44-6150-40BE-91C4-7C49E7512797}"/>
              </a:ext>
            </a:extLst>
          </p:cNvPr>
          <p:cNvSpPr txBox="1"/>
          <p:nvPr/>
        </p:nvSpPr>
        <p:spPr>
          <a:xfrm>
            <a:off x="0" y="184664"/>
            <a:ext cx="1042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Nine competing models for the admixture history of the ASW and the ACB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E4C79C-FC8C-41C1-8053-7906F271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" y="933570"/>
            <a:ext cx="4598163" cy="55661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1CBF43-8B30-4A2B-9878-4DD0F1F781E9}"/>
              </a:ext>
            </a:extLst>
          </p:cNvPr>
          <p:cNvSpPr/>
          <p:nvPr/>
        </p:nvSpPr>
        <p:spPr>
          <a:xfrm>
            <a:off x="5071960" y="1412000"/>
            <a:ext cx="6591574" cy="2551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100,000 independent SNPs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latin typeface="Arial" charset="0"/>
              </a:rPr>
              <a:t>N</a:t>
            </a:r>
            <a:r>
              <a:rPr lang="en-US" sz="1200" b="1" i="1" baseline="-25000" dirty="0">
                <a:latin typeface="Arial" charset="0"/>
              </a:rPr>
              <a:t>g</a:t>
            </a:r>
            <a:r>
              <a:rPr lang="en-US" sz="1200" b="1" dirty="0">
                <a:latin typeface="Arial" charset="0"/>
              </a:rPr>
              <a:t> = constant 1,000 individuals </a:t>
            </a:r>
            <a:r>
              <a:rPr lang="en-US" sz="1200" dirty="0">
                <a:latin typeface="Arial" charset="0"/>
              </a:rPr>
              <a:t>(for simplicity here, </a:t>
            </a:r>
            <a:r>
              <a:rPr lang="en-US" sz="1200" i="1" dirty="0" err="1">
                <a:latin typeface="Arial" charset="0"/>
              </a:rPr>
              <a:t>MetHis</a:t>
            </a:r>
            <a:r>
              <a:rPr lang="en-US" sz="1200" dirty="0">
                <a:latin typeface="Arial" charset="0"/>
              </a:rPr>
              <a:t> option)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No mutation </a:t>
            </a:r>
            <a:r>
              <a:rPr lang="en-US" sz="1200" dirty="0">
                <a:latin typeface="Arial" charset="0"/>
              </a:rPr>
              <a:t>(for simplicity, 21 generations process, </a:t>
            </a:r>
            <a:r>
              <a:rPr lang="en-US" sz="1200" i="1" dirty="0" err="1">
                <a:latin typeface="Arial" charset="0"/>
              </a:rPr>
              <a:t>MetHis</a:t>
            </a:r>
            <a:r>
              <a:rPr lang="en-US" sz="1200" dirty="0">
                <a:latin typeface="Arial" charset="0"/>
              </a:rPr>
              <a:t> option)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10,000 simulations per model = 90,000 simulations total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Sample 90 Africans, 89 Europeans, and 50 individuals in the admixed population.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No related individuals at the 2</a:t>
            </a:r>
            <a:r>
              <a:rPr lang="en-US" sz="1200" b="1" baseline="30000" dirty="0">
                <a:latin typeface="Arial" charset="0"/>
              </a:rPr>
              <a:t>nd</a:t>
            </a:r>
            <a:r>
              <a:rPr lang="en-US" sz="1200" b="1" dirty="0">
                <a:latin typeface="Arial" charset="0"/>
              </a:rPr>
              <a:t> degree </a:t>
            </a:r>
            <a:r>
              <a:rPr lang="en-US" sz="1200" dirty="0">
                <a:latin typeface="Arial" charset="0"/>
              </a:rPr>
              <a:t>(</a:t>
            </a:r>
            <a:r>
              <a:rPr lang="en-US" sz="1200" i="1" dirty="0" err="1">
                <a:latin typeface="Arial" charset="0"/>
              </a:rPr>
              <a:t>MetHis</a:t>
            </a:r>
            <a:r>
              <a:rPr lang="en-US" sz="1200" dirty="0">
                <a:latin typeface="Arial" charset="0"/>
              </a:rPr>
              <a:t> option)</a:t>
            </a:r>
          </a:p>
          <a:p>
            <a:pPr algn="just">
              <a:lnSpc>
                <a:spcPct val="150000"/>
              </a:lnSpc>
            </a:pPr>
            <a:endParaRPr lang="en-US" sz="1200" b="1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endParaRPr lang="en-US" sz="1200" b="1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endParaRPr lang="en-US" sz="1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007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B7B2C-E043-46B0-879C-48CBB83F4103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2933AC-A8F9-4960-89E4-FDE429A7A79F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C83E44-6150-40BE-91C4-7C49E7512797}"/>
              </a:ext>
            </a:extLst>
          </p:cNvPr>
          <p:cNvSpPr txBox="1"/>
          <p:nvPr/>
        </p:nvSpPr>
        <p:spPr>
          <a:xfrm>
            <a:off x="0" y="184664"/>
            <a:ext cx="1042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Nine competing models for the admixture history of the ASW and the ACB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E4C79C-FC8C-41C1-8053-7906F271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" y="933570"/>
            <a:ext cx="4598163" cy="55661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1CBF43-8B30-4A2B-9878-4DD0F1F781E9}"/>
              </a:ext>
            </a:extLst>
          </p:cNvPr>
          <p:cNvSpPr/>
          <p:nvPr/>
        </p:nvSpPr>
        <p:spPr>
          <a:xfrm>
            <a:off x="5071960" y="1412000"/>
            <a:ext cx="6591574" cy="3382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100,000 independent SNPs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latin typeface="Arial" charset="0"/>
              </a:rPr>
              <a:t>N</a:t>
            </a:r>
            <a:r>
              <a:rPr lang="en-US" sz="1200" b="1" i="1" baseline="-25000" dirty="0">
                <a:latin typeface="Arial" charset="0"/>
              </a:rPr>
              <a:t>g</a:t>
            </a:r>
            <a:r>
              <a:rPr lang="en-US" sz="1200" b="1" dirty="0">
                <a:latin typeface="Arial" charset="0"/>
              </a:rPr>
              <a:t> = constant 1,000 individuals </a:t>
            </a:r>
            <a:r>
              <a:rPr lang="en-US" sz="1200" dirty="0">
                <a:latin typeface="Arial" charset="0"/>
              </a:rPr>
              <a:t>(for simplicity here, </a:t>
            </a:r>
            <a:r>
              <a:rPr lang="en-US" sz="1200" i="1" dirty="0" err="1">
                <a:latin typeface="Arial" charset="0"/>
              </a:rPr>
              <a:t>MetHis</a:t>
            </a:r>
            <a:r>
              <a:rPr lang="en-US" sz="1200" dirty="0">
                <a:latin typeface="Arial" charset="0"/>
              </a:rPr>
              <a:t> option)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No mutation </a:t>
            </a:r>
            <a:r>
              <a:rPr lang="en-US" sz="1200" dirty="0">
                <a:latin typeface="Arial" charset="0"/>
              </a:rPr>
              <a:t>(for simplicity, 21 generations process, </a:t>
            </a:r>
            <a:r>
              <a:rPr lang="en-US" sz="1200" i="1" dirty="0" err="1">
                <a:latin typeface="Arial" charset="0"/>
              </a:rPr>
              <a:t>MetHis</a:t>
            </a:r>
            <a:r>
              <a:rPr lang="en-US" sz="1200" dirty="0">
                <a:latin typeface="Arial" charset="0"/>
              </a:rPr>
              <a:t> option)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10,000 simulations per model = 90,000 simulations total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Sample 90 Africans, 89 Europeans, and 50 individuals in the admixed population.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No related individuals at the 2</a:t>
            </a:r>
            <a:r>
              <a:rPr lang="en-US" sz="1200" b="1" baseline="30000" dirty="0">
                <a:latin typeface="Arial" charset="0"/>
              </a:rPr>
              <a:t>nd</a:t>
            </a:r>
            <a:r>
              <a:rPr lang="en-US" sz="1200" b="1" dirty="0">
                <a:latin typeface="Arial" charset="0"/>
              </a:rPr>
              <a:t> degree </a:t>
            </a:r>
            <a:r>
              <a:rPr lang="en-US" sz="1200" dirty="0">
                <a:latin typeface="Arial" charset="0"/>
              </a:rPr>
              <a:t>(</a:t>
            </a:r>
            <a:r>
              <a:rPr lang="en-US" sz="1200" i="1" dirty="0" err="1">
                <a:latin typeface="Arial" charset="0"/>
              </a:rPr>
              <a:t>MetHis</a:t>
            </a:r>
            <a:r>
              <a:rPr lang="en-US" sz="1200" dirty="0">
                <a:latin typeface="Arial" charset="0"/>
              </a:rPr>
              <a:t> option)</a:t>
            </a:r>
          </a:p>
          <a:p>
            <a:pPr algn="just">
              <a:lnSpc>
                <a:spcPct val="150000"/>
              </a:lnSpc>
            </a:pPr>
            <a:endParaRPr lang="en-US" sz="1200" b="1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For each simulated data set, calculate 24 summary statistics: 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Mean(Het), Var(Het), FST(</a:t>
            </a:r>
            <a:r>
              <a:rPr lang="en-US" sz="1200" b="1" dirty="0" err="1">
                <a:latin typeface="Arial" charset="0"/>
              </a:rPr>
              <a:t>Afr</a:t>
            </a:r>
            <a:r>
              <a:rPr lang="en-US" sz="1200" b="1" dirty="0">
                <a:latin typeface="Arial" charset="0"/>
              </a:rPr>
              <a:t>-H), FST(Eur-H), f3(H; </a:t>
            </a:r>
            <a:r>
              <a:rPr lang="en-US" sz="1200" b="1" dirty="0" err="1">
                <a:latin typeface="Arial" charset="0"/>
              </a:rPr>
              <a:t>Afr,Eur</a:t>
            </a:r>
            <a:r>
              <a:rPr lang="en-US" sz="1200" b="1" dirty="0">
                <a:latin typeface="Arial" charset="0"/>
              </a:rPr>
              <a:t>), Mean ASD, Var ASD,… 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+ 16 statistics for admixture fraction distribution in population H.</a:t>
            </a:r>
          </a:p>
          <a:p>
            <a:pPr algn="just">
              <a:lnSpc>
                <a:spcPct val="150000"/>
              </a:lnSpc>
            </a:pPr>
            <a:endParaRPr lang="en-US" sz="1200" b="1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endParaRPr lang="en-US" sz="1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80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B7B2C-E043-46B0-879C-48CBB83F4103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2933AC-A8F9-4960-89E4-FDE429A7A79F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C83E44-6150-40BE-91C4-7C49E7512797}"/>
              </a:ext>
            </a:extLst>
          </p:cNvPr>
          <p:cNvSpPr txBox="1"/>
          <p:nvPr/>
        </p:nvSpPr>
        <p:spPr>
          <a:xfrm>
            <a:off x="0" y="184664"/>
            <a:ext cx="1042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Nine competing models for the admixture history of the ASW and the ACB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E4C79C-FC8C-41C1-8053-7906F271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" y="933570"/>
            <a:ext cx="4598163" cy="55661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1CBF43-8B30-4A2B-9878-4DD0F1F781E9}"/>
              </a:ext>
            </a:extLst>
          </p:cNvPr>
          <p:cNvSpPr/>
          <p:nvPr/>
        </p:nvSpPr>
        <p:spPr>
          <a:xfrm>
            <a:off x="5071960" y="1412000"/>
            <a:ext cx="6591574" cy="4213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100,000 independent SNPs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>
                <a:latin typeface="Arial" charset="0"/>
              </a:rPr>
              <a:t>N</a:t>
            </a:r>
            <a:r>
              <a:rPr lang="en-US" sz="1200" b="1" i="1" baseline="-25000" dirty="0">
                <a:latin typeface="Arial" charset="0"/>
              </a:rPr>
              <a:t>g</a:t>
            </a:r>
            <a:r>
              <a:rPr lang="en-US" sz="1200" b="1" dirty="0">
                <a:latin typeface="Arial" charset="0"/>
              </a:rPr>
              <a:t> = constant 1,000 individuals </a:t>
            </a:r>
            <a:r>
              <a:rPr lang="en-US" sz="1200" dirty="0">
                <a:latin typeface="Arial" charset="0"/>
              </a:rPr>
              <a:t>(for simplicity here, </a:t>
            </a:r>
            <a:r>
              <a:rPr lang="en-US" sz="1200" i="1" dirty="0" err="1">
                <a:latin typeface="Arial" charset="0"/>
              </a:rPr>
              <a:t>MetHis</a:t>
            </a:r>
            <a:r>
              <a:rPr lang="en-US" sz="1200" dirty="0">
                <a:latin typeface="Arial" charset="0"/>
              </a:rPr>
              <a:t> option)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No mutation </a:t>
            </a:r>
            <a:r>
              <a:rPr lang="en-US" sz="1200" dirty="0">
                <a:latin typeface="Arial" charset="0"/>
              </a:rPr>
              <a:t>(for simplicity, 21 generations process, </a:t>
            </a:r>
            <a:r>
              <a:rPr lang="en-US" sz="1200" i="1" dirty="0" err="1">
                <a:latin typeface="Arial" charset="0"/>
              </a:rPr>
              <a:t>MetHis</a:t>
            </a:r>
            <a:r>
              <a:rPr lang="en-US" sz="1200" dirty="0">
                <a:latin typeface="Arial" charset="0"/>
              </a:rPr>
              <a:t> option)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10,000 simulations per model = 90,000 simulations total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Sample 90 Africans, 89 Europeans, and 50 individuals in the admixed population.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charset="0"/>
              </a:rPr>
              <a:t>No related individuals at the 2</a:t>
            </a:r>
            <a:r>
              <a:rPr lang="en-US" sz="1200" b="1" baseline="30000" dirty="0">
                <a:latin typeface="Arial" charset="0"/>
              </a:rPr>
              <a:t>nd</a:t>
            </a:r>
            <a:r>
              <a:rPr lang="en-US" sz="1200" b="1" dirty="0">
                <a:latin typeface="Arial" charset="0"/>
              </a:rPr>
              <a:t> degree </a:t>
            </a:r>
            <a:r>
              <a:rPr lang="en-US" sz="1200" dirty="0">
                <a:latin typeface="Arial" charset="0"/>
              </a:rPr>
              <a:t>(</a:t>
            </a:r>
            <a:r>
              <a:rPr lang="en-US" sz="1200" i="1" dirty="0" err="1">
                <a:latin typeface="Arial" charset="0"/>
              </a:rPr>
              <a:t>MetHis</a:t>
            </a:r>
            <a:r>
              <a:rPr lang="en-US" sz="1200" dirty="0">
                <a:latin typeface="Arial" charset="0"/>
              </a:rPr>
              <a:t> option)</a:t>
            </a:r>
          </a:p>
          <a:p>
            <a:pPr algn="just">
              <a:lnSpc>
                <a:spcPct val="150000"/>
              </a:lnSpc>
            </a:pPr>
            <a:endParaRPr lang="en-US" sz="1200" b="1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For each simulated data set, calculate 24 summary statistics: 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Mean(Het), Var(Het), FST(</a:t>
            </a:r>
            <a:r>
              <a:rPr lang="en-US" sz="1200" b="1" dirty="0" err="1">
                <a:latin typeface="Arial" charset="0"/>
              </a:rPr>
              <a:t>Afr</a:t>
            </a:r>
            <a:r>
              <a:rPr lang="en-US" sz="1200" b="1" dirty="0">
                <a:latin typeface="Arial" charset="0"/>
              </a:rPr>
              <a:t>-H), FST(Eur-H), f3(H; </a:t>
            </a:r>
            <a:r>
              <a:rPr lang="en-US" sz="1200" b="1" dirty="0" err="1">
                <a:latin typeface="Arial" charset="0"/>
              </a:rPr>
              <a:t>Afr,Eur</a:t>
            </a:r>
            <a:r>
              <a:rPr lang="en-US" sz="1200" b="1" dirty="0">
                <a:latin typeface="Arial" charset="0"/>
              </a:rPr>
              <a:t>), Mean ASD, Var ASD,… 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+ 16 statistics for admixture fraction distribution in population H.</a:t>
            </a:r>
          </a:p>
          <a:p>
            <a:pPr algn="just">
              <a:lnSpc>
                <a:spcPct val="150000"/>
              </a:lnSpc>
            </a:pPr>
            <a:endParaRPr lang="en-US" sz="1200" b="1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27 cores -&gt; 3 days calculation total.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2/3 of this time = summary statistics calculation…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charset="0"/>
              </a:rPr>
              <a:t>Simulation time increases with Ne much more rapidly than with g.</a:t>
            </a:r>
          </a:p>
          <a:p>
            <a:pPr algn="just">
              <a:lnSpc>
                <a:spcPct val="150000"/>
              </a:lnSpc>
            </a:pPr>
            <a:endParaRPr lang="en-US" sz="1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55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58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8A3003-62BF-4476-829A-F70E67A3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901696" cy="20452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BB378F-C11D-491C-924D-9DE63514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93" y="2517431"/>
            <a:ext cx="591312" cy="6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78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59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4B7954-8895-4EAE-9360-718EDBDA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447544" cy="20909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2039C3-1869-4C17-8467-D5E18290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865" y="2517431"/>
            <a:ext cx="2106168" cy="11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5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53E383-F018-43EF-9DB6-6379B28F4A28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4D58D6-92BD-478D-86BD-B15E373DF479}"/>
              </a:ext>
            </a:extLst>
          </p:cNvPr>
          <p:cNvSpPr txBox="1"/>
          <p:nvPr/>
        </p:nvSpPr>
        <p:spPr>
          <a:xfrm>
            <a:off x="7833" y="153988"/>
            <a:ext cx="878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Inferring admixture history from genetic data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C5F4C-55E1-4552-946D-2CAEE3C1C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77" y="1421147"/>
            <a:ext cx="2469923" cy="2112756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865102-F0C6-4569-9107-8A4D4DA8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1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60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369B62-73C0-4D1F-8A7D-E9195B3B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447544" cy="20909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B43F89-D56B-4978-90EA-BFBD9C6B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25" y="2517431"/>
            <a:ext cx="2502408" cy="16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38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61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8E3F43-7F71-4BE0-9C13-56158392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505456" cy="209092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9E613A-EABE-4FF9-AF3C-44D53D77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25" y="2517431"/>
            <a:ext cx="2898648" cy="20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62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D2F97C-4B4E-43BA-AF2A-01DB5C23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505456" cy="20909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35A74AC-1456-459A-9337-480E8D8A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25" y="2517431"/>
            <a:ext cx="2898648" cy="20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440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63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D2F97C-4B4E-43BA-AF2A-01DB5C23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505456" cy="20909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35A74AC-1456-459A-9337-480E8D8A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25" y="2517431"/>
            <a:ext cx="2898648" cy="20055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F4B24A-98F2-4B52-A9D8-7227E55BFF56}"/>
              </a:ext>
            </a:extLst>
          </p:cNvPr>
          <p:cNvSpPr/>
          <p:nvPr/>
        </p:nvSpPr>
        <p:spPr>
          <a:xfrm>
            <a:off x="7819890" y="963521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AD83A7-10D0-4778-B72D-E66A969C0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362" y="2558951"/>
            <a:ext cx="2919984" cy="20452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6CAC32-CBB5-48ED-A982-3466AD04E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458" y="2532118"/>
            <a:ext cx="591312" cy="6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51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64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D2F97C-4B4E-43BA-AF2A-01DB5C23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505456" cy="20909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35A74AC-1456-459A-9337-480E8D8A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25" y="2517431"/>
            <a:ext cx="2898648" cy="20055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F4B24A-98F2-4B52-A9D8-7227E55BFF56}"/>
              </a:ext>
            </a:extLst>
          </p:cNvPr>
          <p:cNvSpPr/>
          <p:nvPr/>
        </p:nvSpPr>
        <p:spPr>
          <a:xfrm>
            <a:off x="7819890" y="963521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8CFD48-6EB0-441E-97AA-F7F58CA00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362" y="2558951"/>
            <a:ext cx="2447544" cy="20452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49A8C0A-20C2-4E04-9D14-859BD449E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030" y="2532118"/>
            <a:ext cx="2106168" cy="11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3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65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D2F97C-4B4E-43BA-AF2A-01DB5C23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505456" cy="20909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35A74AC-1456-459A-9337-480E8D8A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25" y="2517431"/>
            <a:ext cx="2898648" cy="20055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F4B24A-98F2-4B52-A9D8-7227E55BFF56}"/>
              </a:ext>
            </a:extLst>
          </p:cNvPr>
          <p:cNvSpPr/>
          <p:nvPr/>
        </p:nvSpPr>
        <p:spPr>
          <a:xfrm>
            <a:off x="7819890" y="963521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37F2FF-8A1C-47D5-8BD4-ED34618D1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362" y="2556998"/>
            <a:ext cx="2447544" cy="20909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B65013A-8048-473E-9F0B-DF283F245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790" y="2532118"/>
            <a:ext cx="2502408" cy="16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57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66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D2F97C-4B4E-43BA-AF2A-01DB5C23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505456" cy="20909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35A74AC-1456-459A-9337-480E8D8A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25" y="2517431"/>
            <a:ext cx="2898648" cy="20055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F4B24A-98F2-4B52-A9D8-7227E55BFF56}"/>
              </a:ext>
            </a:extLst>
          </p:cNvPr>
          <p:cNvSpPr/>
          <p:nvPr/>
        </p:nvSpPr>
        <p:spPr>
          <a:xfrm>
            <a:off x="7819890" y="963521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F690C0-B7B7-467B-9832-46BC3BC7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362" y="2431906"/>
            <a:ext cx="2447544" cy="2209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0BA0C2-943B-4CEF-B41A-034250776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790" y="2529003"/>
            <a:ext cx="2898648" cy="20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2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67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7D2F97C-4B4E-43BA-AF2A-01DB5C23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17431"/>
            <a:ext cx="2505456" cy="209092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35A74AC-1456-459A-9337-480E8D8A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25" y="2517431"/>
            <a:ext cx="2898648" cy="200558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3805274-5154-4A61-8454-ED550F7D9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362" y="2430351"/>
            <a:ext cx="2447544" cy="22098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D73E852-DDB0-46D4-B06A-E7CA51866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790" y="2532459"/>
            <a:ext cx="2898648" cy="20055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F4B24A-98F2-4B52-A9D8-7227E55BFF56}"/>
              </a:ext>
            </a:extLst>
          </p:cNvPr>
          <p:cNvSpPr/>
          <p:nvPr/>
        </p:nvSpPr>
        <p:spPr>
          <a:xfrm>
            <a:off x="7819890" y="963521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63519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68</a:t>
            </a:fld>
            <a:endParaRPr lang="en-US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algorithm for model choice (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Breiman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2001)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DD21-925D-4A9D-ABF3-A0EF35F82E8E}"/>
              </a:ext>
            </a:extLst>
          </p:cNvPr>
          <p:cNvSpPr/>
          <p:nvPr/>
        </p:nvSpPr>
        <p:spPr>
          <a:xfrm>
            <a:off x="1527946" y="910648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F4B24A-98F2-4B52-A9D8-7227E55BFF56}"/>
              </a:ext>
            </a:extLst>
          </p:cNvPr>
          <p:cNvSpPr/>
          <p:nvPr/>
        </p:nvSpPr>
        <p:spPr>
          <a:xfrm>
            <a:off x="7819890" y="963521"/>
            <a:ext cx="24753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Stats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 err="1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fr-FR" sz="15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BC9D30-8AEA-4F5B-992D-6AFB0E911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" y="2552418"/>
            <a:ext cx="11387328" cy="2136648"/>
          </a:xfrm>
          <a:prstGeom prst="rect">
            <a:avLst/>
          </a:prstGeom>
        </p:spPr>
      </p:pic>
      <p:sp>
        <p:nvSpPr>
          <p:cNvPr id="16" name="ZoneTexte 2">
            <a:extLst>
              <a:ext uri="{FF2B5EF4-FFF2-40B4-BE49-F238E27FC236}">
                <a16:creationId xmlns:a16="http://schemas.microsoft.com/office/drawing/2014/main" id="{62221108-110E-456A-81AB-102E252E1DD7}"/>
              </a:ext>
            </a:extLst>
          </p:cNvPr>
          <p:cNvSpPr txBox="1"/>
          <p:nvPr/>
        </p:nvSpPr>
        <p:spPr>
          <a:xfrm>
            <a:off x="2932923" y="5301021"/>
            <a:ext cx="664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Prediction for the observed data is, e.g., the majority of votes across 1000 trees in the random forest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177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69</a:t>
            </a:fld>
            <a:endParaRPr lang="en-US"/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03422770-DED1-4F2A-96DD-38AD7484CAB9}"/>
              </a:ext>
            </a:extLst>
          </p:cNvPr>
          <p:cNvSpPr txBox="1"/>
          <p:nvPr/>
        </p:nvSpPr>
        <p:spPr>
          <a:xfrm>
            <a:off x="5886616" y="6194767"/>
            <a:ext cx="6901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32.41%, Model-choice error a priori = 8/9 = 88.89%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A3664-D165-4309-9F48-F38D70D82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69" y="1342306"/>
            <a:ext cx="6557062" cy="48080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8EC3CD-B6F4-47E9-9937-063F612B7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" y="2807323"/>
            <a:ext cx="3028157" cy="3665664"/>
          </a:xfrm>
          <a:prstGeom prst="rect">
            <a:avLst/>
          </a:prstGeom>
        </p:spPr>
      </p:pic>
      <p:sp>
        <p:nvSpPr>
          <p:cNvPr id="15" name="ZoneTexte 2">
            <a:extLst>
              <a:ext uri="{FF2B5EF4-FFF2-40B4-BE49-F238E27FC236}">
                <a16:creationId xmlns:a16="http://schemas.microsoft.com/office/drawing/2014/main" id="{08FB095A-5CE5-4732-802F-9A087E84557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739EA6-91E6-4EF7-8146-A5240D232585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7" name="ZoneTexte 3">
            <a:extLst>
              <a:ext uri="{FF2B5EF4-FFF2-40B4-BE49-F238E27FC236}">
                <a16:creationId xmlns:a16="http://schemas.microsoft.com/office/drawing/2014/main" id="{2F204859-F3C7-43CA-AD3E-4343A76A73E6}"/>
              </a:ext>
            </a:extLst>
          </p:cNvPr>
          <p:cNvSpPr txBox="1"/>
          <p:nvPr/>
        </p:nvSpPr>
        <p:spPr>
          <a:xfrm>
            <a:off x="-74706" y="911309"/>
            <a:ext cx="888342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all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09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21B4462-913C-4823-BF69-5326352BE23F}"/>
              </a:ext>
            </a:extLst>
          </p:cNvPr>
          <p:cNvSpPr txBox="1"/>
          <p:nvPr/>
        </p:nvSpPr>
        <p:spPr>
          <a:xfrm>
            <a:off x="531140" y="4186928"/>
            <a:ext cx="11129720" cy="955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b="1" dirty="0">
                <a:latin typeface="Arial" charset="0"/>
              </a:rPr>
              <a:t>Maximum likelihood approaches relying on</a:t>
            </a:r>
            <a:r>
              <a:rPr lang="en-US" sz="1300" dirty="0">
                <a:latin typeface="Arial" charset="0"/>
              </a:rPr>
              <a:t>:</a:t>
            </a:r>
            <a:endParaRPr lang="en-US" altLang="en-US" sz="13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Admixture </a:t>
            </a:r>
            <a:r>
              <a:rPr lang="en-US" altLang="en-US" sz="1300" dirty="0">
                <a:latin typeface="Arial" charset="0"/>
              </a:rPr>
              <a:t>Linkage-Disequilibrium</a:t>
            </a:r>
            <a:r>
              <a:rPr lang="en-US" sz="1300" dirty="0">
                <a:latin typeface="Arial" charset="0"/>
              </a:rPr>
              <a:t> distributions - e.g. </a:t>
            </a:r>
            <a:r>
              <a:rPr lang="en-US" sz="1300" i="1" dirty="0">
                <a:latin typeface="Arial" charset="0"/>
              </a:rPr>
              <a:t>TRACTS</a:t>
            </a:r>
            <a:r>
              <a:rPr lang="en-US" sz="1300" dirty="0">
                <a:latin typeface="Arial" charset="0"/>
              </a:rPr>
              <a:t> (Gravel 2012), </a:t>
            </a:r>
            <a:r>
              <a:rPr lang="en-US" sz="1300" i="1" dirty="0">
                <a:latin typeface="Arial" charset="0"/>
              </a:rPr>
              <a:t>GLOBETROTTER</a:t>
            </a:r>
            <a:r>
              <a:rPr lang="en-US" sz="1300" dirty="0">
                <a:latin typeface="Arial" charset="0"/>
              </a:rPr>
              <a:t> (</a:t>
            </a:r>
            <a:r>
              <a:rPr lang="en-US" sz="1300" dirty="0" err="1">
                <a:latin typeface="Arial" charset="0"/>
              </a:rPr>
              <a:t>Hellenthal</a:t>
            </a:r>
            <a:r>
              <a:rPr lang="en-US" sz="1300" dirty="0">
                <a:latin typeface="Arial" charset="0"/>
              </a:rPr>
              <a:t> et al. 2014)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Moments of allelic frequency spectrum divergences - e.g. </a:t>
            </a:r>
            <a:r>
              <a:rPr lang="en-US" sz="1300" i="1" dirty="0">
                <a:latin typeface="Arial" charset="0"/>
              </a:rPr>
              <a:t>M/ALDER</a:t>
            </a:r>
            <a:r>
              <a:rPr lang="en-US" sz="1300" dirty="0">
                <a:latin typeface="Arial" charset="0"/>
              </a:rPr>
              <a:t> (</a:t>
            </a:r>
            <a:r>
              <a:rPr lang="en-US" sz="1300" dirty="0" err="1">
                <a:latin typeface="Arial" charset="0"/>
              </a:rPr>
              <a:t>Loh</a:t>
            </a:r>
            <a:r>
              <a:rPr lang="en-US" sz="1300" dirty="0">
                <a:latin typeface="Arial" charset="0"/>
              </a:rPr>
              <a:t> et al. 2013), </a:t>
            </a:r>
            <a:r>
              <a:rPr lang="en-US" sz="1300" i="1" dirty="0" err="1">
                <a:latin typeface="Arial" charset="0"/>
              </a:rPr>
              <a:t>TreeMix</a:t>
            </a:r>
            <a:r>
              <a:rPr lang="en-US" sz="1300" dirty="0">
                <a:latin typeface="Arial" charset="0"/>
              </a:rPr>
              <a:t> (Pritchard et al. 2012)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C5F4C-55E1-4552-946D-2CAEE3C1C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77" y="1421147"/>
            <a:ext cx="2469923" cy="2112756"/>
          </a:xfrm>
          <a:prstGeom prst="rect">
            <a:avLst/>
          </a:prstGeom>
        </p:spPr>
      </p:pic>
      <p:pic>
        <p:nvPicPr>
          <p:cNvPr id="6" name="Picture 4097">
            <a:extLst>
              <a:ext uri="{FF2B5EF4-FFF2-40B4-BE49-F238E27FC236}">
                <a16:creationId xmlns:a16="http://schemas.microsoft.com/office/drawing/2014/main" id="{54BFB909-E55C-4101-BF3D-34DCA52D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320" y="1201437"/>
            <a:ext cx="3075940" cy="306260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" name="Picture 3074">
            <a:extLst>
              <a:ext uri="{FF2B5EF4-FFF2-40B4-BE49-F238E27FC236}">
                <a16:creationId xmlns:a16="http://schemas.microsoft.com/office/drawing/2014/main" id="{E88F9767-7A2E-4839-89A6-B1E9F31E8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96031" y="2499550"/>
            <a:ext cx="2831819" cy="173604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" name="Picture 3074">
            <a:extLst>
              <a:ext uri="{FF2B5EF4-FFF2-40B4-BE49-F238E27FC236}">
                <a16:creationId xmlns:a16="http://schemas.microsoft.com/office/drawing/2014/main" id="{5FC8124B-6C59-40A9-BBE1-3845B6E61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6245" y="907461"/>
            <a:ext cx="3005530" cy="151257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0D02C2-E51E-4E99-BF7E-2B7D9C28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CB764A-2E11-458C-8015-9F83A01765DB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647F467-470B-40B1-A74F-F3A6545DA669}"/>
              </a:ext>
            </a:extLst>
          </p:cNvPr>
          <p:cNvSpPr txBox="1"/>
          <p:nvPr/>
        </p:nvSpPr>
        <p:spPr>
          <a:xfrm>
            <a:off x="7833" y="153988"/>
            <a:ext cx="878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Inferring admixture history from genetic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890D7F-F38B-4116-9F42-6914B51923C2}"/>
              </a:ext>
            </a:extLst>
          </p:cNvPr>
          <p:cNvSpPr/>
          <p:nvPr/>
        </p:nvSpPr>
        <p:spPr>
          <a:xfrm>
            <a:off x="6054069" y="4186928"/>
            <a:ext cx="12121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Gravel,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90E8E8-1295-42ED-BDD4-8C4670E6BDBE}"/>
              </a:ext>
            </a:extLst>
          </p:cNvPr>
          <p:cNvSpPr/>
          <p:nvPr/>
        </p:nvSpPr>
        <p:spPr>
          <a:xfrm>
            <a:off x="6054069" y="2332773"/>
            <a:ext cx="15231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Hellenthal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Nature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603121-C66A-486A-B136-2175E34069AC}"/>
              </a:ext>
            </a:extLst>
          </p:cNvPr>
          <p:cNvSpPr/>
          <p:nvPr/>
        </p:nvSpPr>
        <p:spPr>
          <a:xfrm>
            <a:off x="9958142" y="4213789"/>
            <a:ext cx="15921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1871467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70</a:t>
            </a:fld>
            <a:endParaRPr lang="en-US"/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03422770-DED1-4F2A-96DD-38AD7484CAB9}"/>
              </a:ext>
            </a:extLst>
          </p:cNvPr>
          <p:cNvSpPr txBox="1"/>
          <p:nvPr/>
        </p:nvSpPr>
        <p:spPr>
          <a:xfrm>
            <a:off x="5886616" y="6194767"/>
            <a:ext cx="6901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32.41%, Model-choice error a priori = 8/9 = 88.89%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A3664-D165-4309-9F48-F38D70D82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69" y="1342306"/>
            <a:ext cx="6557062" cy="48080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8EC3CD-B6F4-47E9-9937-063F612B7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" y="2807323"/>
            <a:ext cx="3028157" cy="36656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EF5C22-4C0A-48FF-91CF-587E606D6001}"/>
              </a:ext>
            </a:extLst>
          </p:cNvPr>
          <p:cNvSpPr/>
          <p:nvPr/>
        </p:nvSpPr>
        <p:spPr>
          <a:xfrm>
            <a:off x="6446849" y="3374728"/>
            <a:ext cx="598636" cy="1236743"/>
          </a:xfrm>
          <a:prstGeom prst="rect">
            <a:avLst/>
          </a:prstGeom>
          <a:noFill/>
          <a:ln w="38100">
            <a:solidFill>
              <a:srgbClr val="FC0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7E5AE-3DCE-436F-B9D1-989CD974F7BD}"/>
              </a:ext>
            </a:extLst>
          </p:cNvPr>
          <p:cNvSpPr/>
          <p:nvPr/>
        </p:nvSpPr>
        <p:spPr>
          <a:xfrm>
            <a:off x="6453427" y="2168064"/>
            <a:ext cx="598636" cy="383640"/>
          </a:xfrm>
          <a:prstGeom prst="rect">
            <a:avLst/>
          </a:prstGeom>
          <a:noFill/>
          <a:ln w="38100">
            <a:solidFill>
              <a:srgbClr val="FC0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1C4E0-0BE9-4398-82CE-9AA39C4B7567}"/>
              </a:ext>
            </a:extLst>
          </p:cNvPr>
          <p:cNvSpPr/>
          <p:nvPr/>
        </p:nvSpPr>
        <p:spPr>
          <a:xfrm>
            <a:off x="616286" y="2807323"/>
            <a:ext cx="1040617" cy="1235336"/>
          </a:xfrm>
          <a:prstGeom prst="rect">
            <a:avLst/>
          </a:prstGeom>
          <a:noFill/>
          <a:ln w="38100">
            <a:solidFill>
              <a:srgbClr val="FC0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2">
            <a:extLst>
              <a:ext uri="{FF2B5EF4-FFF2-40B4-BE49-F238E27FC236}">
                <a16:creationId xmlns:a16="http://schemas.microsoft.com/office/drawing/2014/main" id="{252F97E3-95DF-4852-A038-EB81AC0DF9FA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942C5C-168B-41EB-A0FB-1FC72837B1B3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20" name="ZoneTexte 3">
            <a:extLst>
              <a:ext uri="{FF2B5EF4-FFF2-40B4-BE49-F238E27FC236}">
                <a16:creationId xmlns:a16="http://schemas.microsoft.com/office/drawing/2014/main" id="{286860E1-BFF9-4C21-A694-3ABE73C43CB9}"/>
              </a:ext>
            </a:extLst>
          </p:cNvPr>
          <p:cNvSpPr txBox="1"/>
          <p:nvPr/>
        </p:nvSpPr>
        <p:spPr>
          <a:xfrm>
            <a:off x="-74706" y="911309"/>
            <a:ext cx="888342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all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830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71</a:t>
            </a:fld>
            <a:endParaRPr lang="en-US"/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03422770-DED1-4F2A-96DD-38AD7484CAB9}"/>
              </a:ext>
            </a:extLst>
          </p:cNvPr>
          <p:cNvSpPr txBox="1"/>
          <p:nvPr/>
        </p:nvSpPr>
        <p:spPr>
          <a:xfrm>
            <a:off x="5886616" y="6194767"/>
            <a:ext cx="6901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32.41%, Model-choice error a priori = 8/9 = 88.89%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A3664-D165-4309-9F48-F38D70D82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69" y="1342306"/>
            <a:ext cx="6557062" cy="48080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8EC3CD-B6F4-47E9-9937-063F612B7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" y="2807323"/>
            <a:ext cx="3028157" cy="36656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EF5C22-4C0A-48FF-91CF-587E606D6001}"/>
              </a:ext>
            </a:extLst>
          </p:cNvPr>
          <p:cNvSpPr/>
          <p:nvPr/>
        </p:nvSpPr>
        <p:spPr>
          <a:xfrm>
            <a:off x="8871961" y="1342307"/>
            <a:ext cx="598636" cy="1653858"/>
          </a:xfrm>
          <a:prstGeom prst="rect">
            <a:avLst/>
          </a:prstGeom>
          <a:noFill/>
          <a:ln w="38100">
            <a:solidFill>
              <a:srgbClr val="FC0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7E5AE-3DCE-436F-B9D1-989CD974F7BD}"/>
              </a:ext>
            </a:extLst>
          </p:cNvPr>
          <p:cNvSpPr/>
          <p:nvPr/>
        </p:nvSpPr>
        <p:spPr>
          <a:xfrm>
            <a:off x="8871961" y="3789237"/>
            <a:ext cx="598636" cy="383640"/>
          </a:xfrm>
          <a:prstGeom prst="rect">
            <a:avLst/>
          </a:prstGeom>
          <a:noFill/>
          <a:ln w="38100">
            <a:solidFill>
              <a:srgbClr val="FC0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AA5149-1910-4971-A4AF-37848D16FA7E}"/>
              </a:ext>
            </a:extLst>
          </p:cNvPr>
          <p:cNvSpPr/>
          <p:nvPr/>
        </p:nvSpPr>
        <p:spPr>
          <a:xfrm>
            <a:off x="1623641" y="4027398"/>
            <a:ext cx="1040617" cy="1235336"/>
          </a:xfrm>
          <a:prstGeom prst="rect">
            <a:avLst/>
          </a:prstGeom>
          <a:noFill/>
          <a:ln w="38100">
            <a:solidFill>
              <a:srgbClr val="FC0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2">
            <a:extLst>
              <a:ext uri="{FF2B5EF4-FFF2-40B4-BE49-F238E27FC236}">
                <a16:creationId xmlns:a16="http://schemas.microsoft.com/office/drawing/2014/main" id="{57B7FE7F-02E3-4175-BE19-6C59352392A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6C1542-09AA-4317-8532-FE27E4A806FF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20" name="ZoneTexte 3">
            <a:extLst>
              <a:ext uri="{FF2B5EF4-FFF2-40B4-BE49-F238E27FC236}">
                <a16:creationId xmlns:a16="http://schemas.microsoft.com/office/drawing/2014/main" id="{C9BDDC9D-C766-4BF1-8249-862E7288ED7C}"/>
              </a:ext>
            </a:extLst>
          </p:cNvPr>
          <p:cNvSpPr txBox="1"/>
          <p:nvPr/>
        </p:nvSpPr>
        <p:spPr>
          <a:xfrm>
            <a:off x="-74706" y="911309"/>
            <a:ext cx="888342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all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556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72</a:t>
            </a:fld>
            <a:endParaRPr lang="en-US"/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03422770-DED1-4F2A-96DD-38AD7484CAB9}"/>
              </a:ext>
            </a:extLst>
          </p:cNvPr>
          <p:cNvSpPr txBox="1"/>
          <p:nvPr/>
        </p:nvSpPr>
        <p:spPr>
          <a:xfrm>
            <a:off x="5886616" y="6194767"/>
            <a:ext cx="6901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32.41%, Model-choice error a priori = 8/9 = 88.89%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9A3664-D165-4309-9F48-F38D70D82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69" y="1342306"/>
            <a:ext cx="6557062" cy="480803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DB1C1F0-FA2F-42FB-B58B-008E0514758B}"/>
              </a:ext>
            </a:extLst>
          </p:cNvPr>
          <p:cNvSpPr txBox="1"/>
          <p:nvPr/>
        </p:nvSpPr>
        <p:spPr>
          <a:xfrm>
            <a:off x="302869" y="3599574"/>
            <a:ext cx="4709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 –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Nestedness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(Robert et al. 2011)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• Erroneous model-choice increased among scenarios qualitatively similar</a:t>
            </a:r>
          </a:p>
        </p:txBody>
      </p:sp>
      <p:sp>
        <p:nvSpPr>
          <p:cNvPr id="19" name="ZoneTexte 3">
            <a:extLst>
              <a:ext uri="{FF2B5EF4-FFF2-40B4-BE49-F238E27FC236}">
                <a16:creationId xmlns:a16="http://schemas.microsoft.com/office/drawing/2014/main" id="{D578997A-F83C-4096-B6F5-21DC522F5BF6}"/>
              </a:ext>
            </a:extLst>
          </p:cNvPr>
          <p:cNvSpPr txBox="1"/>
          <p:nvPr/>
        </p:nvSpPr>
        <p:spPr>
          <a:xfrm>
            <a:off x="-74706" y="911309"/>
            <a:ext cx="888342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all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ZoneTexte 2">
            <a:extLst>
              <a:ext uri="{FF2B5EF4-FFF2-40B4-BE49-F238E27FC236}">
                <a16:creationId xmlns:a16="http://schemas.microsoft.com/office/drawing/2014/main" id="{36C7B5EE-6E06-41A9-96AA-E5AD55CB1B9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CDE126-230C-4484-8CBA-B9F01AD1A97F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0793021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73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6BF64CB-FE4F-4FEA-A3AB-6EA2DBBD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833" y="2655253"/>
            <a:ext cx="2390029" cy="17026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E7AC1B-9F92-422C-B1DF-8BF551B9C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2" y="1708674"/>
            <a:ext cx="4199738" cy="1929353"/>
          </a:xfrm>
          <a:prstGeom prst="rect">
            <a:avLst/>
          </a:prstGeom>
        </p:spPr>
      </p:pic>
      <p:sp>
        <p:nvSpPr>
          <p:cNvPr id="14" name="ZoneTexte 2">
            <a:extLst>
              <a:ext uri="{FF2B5EF4-FFF2-40B4-BE49-F238E27FC236}">
                <a16:creationId xmlns:a16="http://schemas.microsoft.com/office/drawing/2014/main" id="{B60CAEFF-35B5-44FB-8ABB-D7FB4FD00741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6FA065-35E2-4163-91DB-EB7F63BBE91B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8" name="ZoneTexte 3">
            <a:extLst>
              <a:ext uri="{FF2B5EF4-FFF2-40B4-BE49-F238E27FC236}">
                <a16:creationId xmlns:a16="http://schemas.microsoft.com/office/drawing/2014/main" id="{574AC641-5910-4B47-B077-6D5F6E991872}"/>
              </a:ext>
            </a:extLst>
          </p:cNvPr>
          <p:cNvSpPr txBox="1"/>
          <p:nvPr/>
        </p:nvSpPr>
        <p:spPr>
          <a:xfrm>
            <a:off x="-74706" y="911309"/>
            <a:ext cx="118628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1000 simulations as pseudo-observed data under the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AfrDE-EurDE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975393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74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6BF64CB-FE4F-4FEA-A3AB-6EA2DBBD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833" y="2655253"/>
            <a:ext cx="2390029" cy="17026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E7AC1B-9F92-422C-B1DF-8BF551B9C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2" y="1708674"/>
            <a:ext cx="4199738" cy="192935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03ED43B-3793-4FBF-A952-8748093FC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8" y="3648902"/>
            <a:ext cx="4407278" cy="1553848"/>
          </a:xfrm>
          <a:prstGeom prst="rect">
            <a:avLst/>
          </a:prstGeom>
        </p:spPr>
      </p:pic>
      <p:sp>
        <p:nvSpPr>
          <p:cNvPr id="14" name="ZoneTexte 2">
            <a:extLst>
              <a:ext uri="{FF2B5EF4-FFF2-40B4-BE49-F238E27FC236}">
                <a16:creationId xmlns:a16="http://schemas.microsoft.com/office/drawing/2014/main" id="{B60CAEFF-35B5-44FB-8ABB-D7FB4FD00741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6FA065-35E2-4163-91DB-EB7F63BBE91B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8" name="ZoneTexte 3">
            <a:extLst>
              <a:ext uri="{FF2B5EF4-FFF2-40B4-BE49-F238E27FC236}">
                <a16:creationId xmlns:a16="http://schemas.microsoft.com/office/drawing/2014/main" id="{574AC641-5910-4B47-B077-6D5F6E991872}"/>
              </a:ext>
            </a:extLst>
          </p:cNvPr>
          <p:cNvSpPr txBox="1"/>
          <p:nvPr/>
        </p:nvSpPr>
        <p:spPr>
          <a:xfrm>
            <a:off x="-74706" y="911309"/>
            <a:ext cx="118628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1000 simulations as pseudo-observed data under the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AfrDE-EurDE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980341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75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437823-3F88-4351-8204-5A024A8BA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32" y="1765827"/>
            <a:ext cx="4307456" cy="42805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BF64CB-FE4F-4FEA-A3AB-6EA2DBBD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833" y="2655253"/>
            <a:ext cx="2390029" cy="17026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E7AC1B-9F92-422C-B1DF-8BF551B9C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2" y="1708674"/>
            <a:ext cx="4199738" cy="192935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03ED43B-3793-4FBF-A952-8748093FC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8" y="3648902"/>
            <a:ext cx="4407278" cy="1553848"/>
          </a:xfrm>
          <a:prstGeom prst="rect">
            <a:avLst/>
          </a:prstGeom>
        </p:spPr>
      </p:pic>
      <p:sp>
        <p:nvSpPr>
          <p:cNvPr id="22" name="ZoneTexte 2">
            <a:extLst>
              <a:ext uri="{FF2B5EF4-FFF2-40B4-BE49-F238E27FC236}">
                <a16:creationId xmlns:a16="http://schemas.microsoft.com/office/drawing/2014/main" id="{342E2152-558D-453F-B6FF-27DE83FCB6AB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389412-F184-41DF-B877-BAD610BCA956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24" name="ZoneTexte 3">
            <a:extLst>
              <a:ext uri="{FF2B5EF4-FFF2-40B4-BE49-F238E27FC236}">
                <a16:creationId xmlns:a16="http://schemas.microsoft.com/office/drawing/2014/main" id="{05746828-794F-4B9A-9920-D699EF5D5D4D}"/>
              </a:ext>
            </a:extLst>
          </p:cNvPr>
          <p:cNvSpPr txBox="1"/>
          <p:nvPr/>
        </p:nvSpPr>
        <p:spPr>
          <a:xfrm>
            <a:off x="-74706" y="911309"/>
            <a:ext cx="118628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1000 simulations as pseudo-observed data under the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AfrDE-EurDE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379872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76</a:t>
            </a:fld>
            <a:endParaRPr lang="en-US"/>
          </a:p>
        </p:txBody>
      </p:sp>
      <p:sp>
        <p:nvSpPr>
          <p:cNvPr id="17" name="ZoneTexte 3">
            <a:extLst>
              <a:ext uri="{FF2B5EF4-FFF2-40B4-BE49-F238E27FC236}">
                <a16:creationId xmlns:a16="http://schemas.microsoft.com/office/drawing/2014/main" id="{01B5D42E-F123-4808-81A9-D845ADA95C99}"/>
              </a:ext>
            </a:extLst>
          </p:cNvPr>
          <p:cNvSpPr txBox="1"/>
          <p:nvPr/>
        </p:nvSpPr>
        <p:spPr>
          <a:xfrm>
            <a:off x="-74706" y="911309"/>
            <a:ext cx="118628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1000 simulations as pseudo-observed data under the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AfrDE-EurDE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10F3725-78F7-4D0E-B734-49BA0F331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76" y="1694771"/>
            <a:ext cx="4312920" cy="1953768"/>
          </a:xfrm>
          <a:prstGeom prst="rect">
            <a:avLst/>
          </a:prstGeom>
        </p:spPr>
      </p:pic>
      <p:sp>
        <p:nvSpPr>
          <p:cNvPr id="11" name="ZoneTexte 2">
            <a:extLst>
              <a:ext uri="{FF2B5EF4-FFF2-40B4-BE49-F238E27FC236}">
                <a16:creationId xmlns:a16="http://schemas.microsoft.com/office/drawing/2014/main" id="{FF74F0A5-F289-4A9B-A9DC-F934934FF2E7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695B-CE3D-497C-9E16-42663E8B6919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4245196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77</a:t>
            </a:fld>
            <a:endParaRPr lang="en-US"/>
          </a:p>
        </p:txBody>
      </p:sp>
      <p:sp>
        <p:nvSpPr>
          <p:cNvPr id="17" name="ZoneTexte 3">
            <a:extLst>
              <a:ext uri="{FF2B5EF4-FFF2-40B4-BE49-F238E27FC236}">
                <a16:creationId xmlns:a16="http://schemas.microsoft.com/office/drawing/2014/main" id="{01B5D42E-F123-4808-81A9-D845ADA95C99}"/>
              </a:ext>
            </a:extLst>
          </p:cNvPr>
          <p:cNvSpPr txBox="1"/>
          <p:nvPr/>
        </p:nvSpPr>
        <p:spPr>
          <a:xfrm>
            <a:off x="-74706" y="911309"/>
            <a:ext cx="118628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1000 simulations as pseudo-observed data under the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AfrDE-EurDE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10F3725-78F7-4D0E-B734-49BA0F331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76" y="1694771"/>
            <a:ext cx="4312920" cy="19537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D99800A-4126-4317-9F80-87F44322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76" y="3795290"/>
            <a:ext cx="4209288" cy="1548384"/>
          </a:xfrm>
          <a:prstGeom prst="rect">
            <a:avLst/>
          </a:prstGeom>
        </p:spPr>
      </p:pic>
      <p:sp>
        <p:nvSpPr>
          <p:cNvPr id="11" name="ZoneTexte 2">
            <a:extLst>
              <a:ext uri="{FF2B5EF4-FFF2-40B4-BE49-F238E27FC236}">
                <a16:creationId xmlns:a16="http://schemas.microsoft.com/office/drawing/2014/main" id="{FF74F0A5-F289-4A9B-A9DC-F934934FF2E7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695B-CE3D-497C-9E16-42663E8B6919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4488966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4AB206-2D73-409C-9F8B-15777DCE524D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38C420-FF82-4D37-BF74-EDD75E01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78</a:t>
            </a:fld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DB1C1F0-FA2F-42FB-B58B-008E0514758B}"/>
              </a:ext>
            </a:extLst>
          </p:cNvPr>
          <p:cNvSpPr txBox="1"/>
          <p:nvPr/>
        </p:nvSpPr>
        <p:spPr>
          <a:xfrm>
            <a:off x="115858" y="5480955"/>
            <a:ext cx="889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 –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Nestedness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(Robert et al. 2011)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• Erroneous model-choice increases in the space of parameters where scenarios are highly nested and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thus biologically similar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B79EBD-3C1A-4502-9D62-85DFEE17B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97" y="1708673"/>
            <a:ext cx="4706266" cy="43035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0F3725-78F7-4D0E-B734-49BA0F331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76" y="1694771"/>
            <a:ext cx="4312920" cy="195376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D99800A-4126-4317-9F80-87F44322B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76" y="3795290"/>
            <a:ext cx="4209288" cy="1548384"/>
          </a:xfrm>
          <a:prstGeom prst="rect">
            <a:avLst/>
          </a:prstGeom>
        </p:spPr>
      </p:pic>
      <p:sp>
        <p:nvSpPr>
          <p:cNvPr id="18" name="ZoneTexte 2">
            <a:extLst>
              <a:ext uri="{FF2B5EF4-FFF2-40B4-BE49-F238E27FC236}">
                <a16:creationId xmlns:a16="http://schemas.microsoft.com/office/drawing/2014/main" id="{677783BD-BF72-45C1-B908-58035C45457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DAD39-1D7C-476C-95C4-C9517A0D58CD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20" name="ZoneTexte 3">
            <a:extLst>
              <a:ext uri="{FF2B5EF4-FFF2-40B4-BE49-F238E27FC236}">
                <a16:creationId xmlns:a16="http://schemas.microsoft.com/office/drawing/2014/main" id="{6CBB3169-DB6E-4E64-B907-C663D57B4DD4}"/>
              </a:ext>
            </a:extLst>
          </p:cNvPr>
          <p:cNvSpPr txBox="1"/>
          <p:nvPr/>
        </p:nvSpPr>
        <p:spPr>
          <a:xfrm>
            <a:off x="-74706" y="911309"/>
            <a:ext cx="11624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1000 simulations as pseudo-observed data under the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AfrDE-EurDE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520246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79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87951-9262-48BF-85E1-63E1C7797BBB}"/>
              </a:ext>
            </a:extLst>
          </p:cNvPr>
          <p:cNvSpPr/>
          <p:nvPr/>
        </p:nvSpPr>
        <p:spPr>
          <a:xfrm>
            <a:off x="-35508" y="1411249"/>
            <a:ext cx="389676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47068562-0CB6-4018-AAB6-954CAAB882D9}"/>
              </a:ext>
            </a:extLst>
          </p:cNvPr>
          <p:cNvSpPr txBox="1"/>
          <p:nvPr/>
        </p:nvSpPr>
        <p:spPr>
          <a:xfrm>
            <a:off x="132475" y="5704227"/>
            <a:ext cx="395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32.41%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Model-choice error a priori = 8/9 = 88.89%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4" y="2957923"/>
            <a:ext cx="3744106" cy="2745408"/>
          </a:xfrm>
          <a:prstGeom prst="rect">
            <a:avLst/>
          </a:prstGeom>
        </p:spPr>
      </p:pic>
      <p:sp>
        <p:nvSpPr>
          <p:cNvPr id="12" name="ZoneTexte 2">
            <a:extLst>
              <a:ext uri="{FF2B5EF4-FFF2-40B4-BE49-F238E27FC236}">
                <a16:creationId xmlns:a16="http://schemas.microsoft.com/office/drawing/2014/main" id="{3B05C745-D5BD-42B9-9F1E-9AEBB5AA5362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2CA0A-87BC-48CB-9D34-7D3972E1BAA9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6" name="ZoneTexte 3">
            <a:extLst>
              <a:ext uri="{FF2B5EF4-FFF2-40B4-BE49-F238E27FC236}">
                <a16:creationId xmlns:a16="http://schemas.microsoft.com/office/drawing/2014/main" id="{85629789-216E-47AF-BF8A-D2E8027016DB}"/>
              </a:ext>
            </a:extLst>
          </p:cNvPr>
          <p:cNvSpPr txBox="1"/>
          <p:nvPr/>
        </p:nvSpPr>
        <p:spPr>
          <a:xfrm>
            <a:off x="-74706" y="911309"/>
            <a:ext cx="11624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all simulations</a:t>
            </a:r>
          </a:p>
        </p:txBody>
      </p:sp>
    </p:spTree>
    <p:extLst>
      <p:ext uri="{BB962C8B-B14F-4D97-AF65-F5344CB8AC3E}">
        <p14:creationId xmlns:p14="http://schemas.microsoft.com/office/powerpoint/2010/main" val="100139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21B4462-913C-4823-BF69-5326352BE23F}"/>
              </a:ext>
            </a:extLst>
          </p:cNvPr>
          <p:cNvSpPr txBox="1"/>
          <p:nvPr/>
        </p:nvSpPr>
        <p:spPr>
          <a:xfrm>
            <a:off x="531140" y="4186928"/>
            <a:ext cx="11129720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Maximum likelihood approaches relying on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:</a:t>
            </a:r>
            <a:endParaRPr lang="en-US" altLang="en-US" sz="1200" dirty="0">
              <a:solidFill>
                <a:schemeClr val="bg1">
                  <a:lumMod val="75000"/>
                </a:schemeClr>
              </a:solidFill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► Admixture </a:t>
            </a:r>
            <a:r>
              <a:rPr lang="en-US" alt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Linkage-Disequilibrium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 distributions - e.g. 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TRACTS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 (Gravel 2012), 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GLOBETROTTER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 (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Hellenthal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 et al. 2014)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► Moments of allelic frequency spectrum divergences - e.g. 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M/ALDER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 (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Loh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 et al. 2013), 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TreeMix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 (Pritchard et al. 2012)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C5F4C-55E1-4552-946D-2CAEE3C1C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77" y="1421147"/>
            <a:ext cx="2469923" cy="2112756"/>
          </a:xfrm>
          <a:prstGeom prst="rect">
            <a:avLst/>
          </a:prstGeom>
        </p:spPr>
      </p:pic>
      <p:pic>
        <p:nvPicPr>
          <p:cNvPr id="6" name="Picture 4097">
            <a:extLst>
              <a:ext uri="{FF2B5EF4-FFF2-40B4-BE49-F238E27FC236}">
                <a16:creationId xmlns:a16="http://schemas.microsoft.com/office/drawing/2014/main" id="{54BFB909-E55C-4101-BF3D-34DCA52D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320" y="1201437"/>
            <a:ext cx="3075940" cy="306260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27E341-FCFC-4000-9386-233A42C217FE}"/>
              </a:ext>
            </a:extLst>
          </p:cNvPr>
          <p:cNvSpPr txBox="1"/>
          <p:nvPr/>
        </p:nvSpPr>
        <p:spPr>
          <a:xfrm>
            <a:off x="531140" y="5153561"/>
            <a:ext cx="11129720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Limited by</a:t>
            </a:r>
            <a:r>
              <a:rPr lang="en-US" sz="1600" dirty="0">
                <a:latin typeface="Arial" charset="0"/>
              </a:rPr>
              <a:t>:</a:t>
            </a:r>
            <a:endParaRPr lang="en-US" altLang="en-US" sz="16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</a:t>
            </a:r>
            <a:r>
              <a:rPr lang="en-US" sz="1600" b="1" u="sng" dirty="0">
                <a:latin typeface="Arial" charset="0"/>
              </a:rPr>
              <a:t>“Simple” admixture models</a:t>
            </a:r>
            <a:r>
              <a:rPr lang="en-US" sz="1600" b="1" dirty="0">
                <a:latin typeface="Arial" charset="0"/>
              </a:rPr>
              <a:t>: one or two admixture pulses per source population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</a:t>
            </a:r>
            <a:r>
              <a:rPr lang="en-US" sz="1600" b="1" u="sng" dirty="0">
                <a:latin typeface="Arial" charset="0"/>
              </a:rPr>
              <a:t>No formal model-choice</a:t>
            </a:r>
            <a:endParaRPr lang="en-US" sz="1600" dirty="0">
              <a:latin typeface="Arial" charset="0"/>
            </a:endParaRP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Arial" charset="0"/>
              </a:rPr>
              <a:t>► </a:t>
            </a:r>
            <a:r>
              <a:rPr lang="en-US" sz="1600" b="1" u="sng" dirty="0">
                <a:latin typeface="Arial" charset="0"/>
              </a:rPr>
              <a:t>Massive genomic data</a:t>
            </a:r>
            <a:r>
              <a:rPr lang="en-US" sz="1600" b="1" dirty="0">
                <a:latin typeface="Arial" charset="0"/>
              </a:rPr>
              <a:t> </a:t>
            </a:r>
            <a:r>
              <a:rPr lang="en-US" sz="1600" dirty="0">
                <a:latin typeface="Arial" charset="0"/>
              </a:rPr>
              <a:t>and </a:t>
            </a:r>
            <a:r>
              <a:rPr lang="en-US" sz="1600" b="1" dirty="0">
                <a:latin typeface="Arial" charset="0"/>
              </a:rPr>
              <a:t>accurate phasing</a:t>
            </a:r>
            <a:r>
              <a:rPr lang="en-US" sz="1600" dirty="0">
                <a:latin typeface="Arial" charset="0"/>
              </a:rPr>
              <a:t> for admixture-LD methods</a:t>
            </a:r>
          </a:p>
        </p:txBody>
      </p:sp>
      <p:pic>
        <p:nvPicPr>
          <p:cNvPr id="9" name="Picture 3074">
            <a:extLst>
              <a:ext uri="{FF2B5EF4-FFF2-40B4-BE49-F238E27FC236}">
                <a16:creationId xmlns:a16="http://schemas.microsoft.com/office/drawing/2014/main" id="{942798CE-0D00-432A-A2CD-333056DE2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96031" y="2499550"/>
            <a:ext cx="2831819" cy="173604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" name="Picture 3074">
            <a:extLst>
              <a:ext uri="{FF2B5EF4-FFF2-40B4-BE49-F238E27FC236}">
                <a16:creationId xmlns:a16="http://schemas.microsoft.com/office/drawing/2014/main" id="{BDE8A493-28A0-4AB0-B07F-8F112CED8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6245" y="907461"/>
            <a:ext cx="3005530" cy="151257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F5220DD-5765-47C3-A195-A4BA16DA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3ED91-4DBE-40B4-8E5A-BFB89532311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766F808-F072-4C5D-9718-8D9E2FC5BE8A}"/>
              </a:ext>
            </a:extLst>
          </p:cNvPr>
          <p:cNvSpPr txBox="1"/>
          <p:nvPr/>
        </p:nvSpPr>
        <p:spPr>
          <a:xfrm>
            <a:off x="7833" y="153988"/>
            <a:ext cx="878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Inferring admixture history from genetic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78348-90DC-4760-ACAD-493F4DE88A67}"/>
              </a:ext>
            </a:extLst>
          </p:cNvPr>
          <p:cNvSpPr/>
          <p:nvPr/>
        </p:nvSpPr>
        <p:spPr>
          <a:xfrm>
            <a:off x="6054069" y="4186928"/>
            <a:ext cx="12121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Gravel,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Genetics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95E06A-7AEA-4790-BF7D-A10F1BA44A54}"/>
              </a:ext>
            </a:extLst>
          </p:cNvPr>
          <p:cNvSpPr/>
          <p:nvPr/>
        </p:nvSpPr>
        <p:spPr>
          <a:xfrm>
            <a:off x="6054069" y="2332773"/>
            <a:ext cx="15231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 err="1">
                <a:latin typeface="Arial" pitchFamily="34" charset="0"/>
                <a:cs typeface="Arial" pitchFamily="34" charset="0"/>
              </a:rPr>
              <a:t>Hellenthal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Nature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D502FE-0AD0-49BD-8425-D98EB2986C02}"/>
              </a:ext>
            </a:extLst>
          </p:cNvPr>
          <p:cNvSpPr/>
          <p:nvPr/>
        </p:nvSpPr>
        <p:spPr>
          <a:xfrm>
            <a:off x="9958142" y="4213789"/>
            <a:ext cx="15921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Pritchard et al.,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Plos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Gen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5860139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87951-9262-48BF-85E1-63E1C7797BBB}"/>
              </a:ext>
            </a:extLst>
          </p:cNvPr>
          <p:cNvSpPr/>
          <p:nvPr/>
        </p:nvSpPr>
        <p:spPr>
          <a:xfrm>
            <a:off x="-35508" y="1411249"/>
            <a:ext cx="389676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A839E4-8774-4A11-ABB2-49A0036A5641}"/>
              </a:ext>
            </a:extLst>
          </p:cNvPr>
          <p:cNvSpPr/>
          <p:nvPr/>
        </p:nvSpPr>
        <p:spPr>
          <a:xfrm>
            <a:off x="4076480" y="1411249"/>
            <a:ext cx="379366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47068562-0CB6-4018-AAB6-954CAAB882D9}"/>
              </a:ext>
            </a:extLst>
          </p:cNvPr>
          <p:cNvSpPr txBox="1"/>
          <p:nvPr/>
        </p:nvSpPr>
        <p:spPr>
          <a:xfrm>
            <a:off x="132475" y="5704227"/>
            <a:ext cx="395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32.41%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Model-choice error a priori = 8/9 = 88.89%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4" y="2957923"/>
            <a:ext cx="3744106" cy="27454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E13A14D-8F6A-4963-B1FC-C0802168E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3" y="2957923"/>
            <a:ext cx="3728755" cy="2579084"/>
          </a:xfrm>
          <a:prstGeom prst="rect">
            <a:avLst/>
          </a:prstGeom>
        </p:spPr>
      </p:pic>
      <p:sp>
        <p:nvSpPr>
          <p:cNvPr id="15" name="ZoneTexte 3">
            <a:extLst>
              <a:ext uri="{FF2B5EF4-FFF2-40B4-BE49-F238E27FC236}">
                <a16:creationId xmlns:a16="http://schemas.microsoft.com/office/drawing/2014/main" id="{432A2599-7A22-4778-A6EA-7B8444CF639E}"/>
              </a:ext>
            </a:extLst>
          </p:cNvPr>
          <p:cNvSpPr txBox="1"/>
          <p:nvPr/>
        </p:nvSpPr>
        <p:spPr>
          <a:xfrm>
            <a:off x="4232035" y="5704227"/>
            <a:ext cx="395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</a:t>
            </a:r>
            <a:r>
              <a:rPr 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33.53%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Model-choice error a priori = 8/9 = 88.89%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A04DFD-1FAE-42F0-B90D-F2F760376468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9" name="ZoneTexte 3">
            <a:extLst>
              <a:ext uri="{FF2B5EF4-FFF2-40B4-BE49-F238E27FC236}">
                <a16:creationId xmlns:a16="http://schemas.microsoft.com/office/drawing/2014/main" id="{C37B4B5E-A3C4-427D-A9A3-C7551CE9CF28}"/>
              </a:ext>
            </a:extLst>
          </p:cNvPr>
          <p:cNvSpPr txBox="1"/>
          <p:nvPr/>
        </p:nvSpPr>
        <p:spPr>
          <a:xfrm>
            <a:off x="-74706" y="911309"/>
            <a:ext cx="11624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all simulations</a:t>
            </a:r>
          </a:p>
        </p:txBody>
      </p:sp>
    </p:spTree>
    <p:extLst>
      <p:ext uri="{BB962C8B-B14F-4D97-AF65-F5344CB8AC3E}">
        <p14:creationId xmlns:p14="http://schemas.microsoft.com/office/powerpoint/2010/main" val="2759226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87951-9262-48BF-85E1-63E1C7797BBB}"/>
              </a:ext>
            </a:extLst>
          </p:cNvPr>
          <p:cNvSpPr/>
          <p:nvPr/>
        </p:nvSpPr>
        <p:spPr>
          <a:xfrm>
            <a:off x="-35508" y="1411249"/>
            <a:ext cx="389676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A839E4-8774-4A11-ABB2-49A0036A5641}"/>
              </a:ext>
            </a:extLst>
          </p:cNvPr>
          <p:cNvSpPr/>
          <p:nvPr/>
        </p:nvSpPr>
        <p:spPr>
          <a:xfrm>
            <a:off x="4076480" y="1411249"/>
            <a:ext cx="379366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904C8-0222-489B-9ACA-7A666189179C}"/>
              </a:ext>
            </a:extLst>
          </p:cNvPr>
          <p:cNvSpPr/>
          <p:nvPr/>
        </p:nvSpPr>
        <p:spPr>
          <a:xfrm>
            <a:off x="8085368" y="1411249"/>
            <a:ext cx="379366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47068562-0CB6-4018-AAB6-954CAAB882D9}"/>
              </a:ext>
            </a:extLst>
          </p:cNvPr>
          <p:cNvSpPr txBox="1"/>
          <p:nvPr/>
        </p:nvSpPr>
        <p:spPr>
          <a:xfrm>
            <a:off x="132475" y="5704227"/>
            <a:ext cx="395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32.41%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Model-choice error a priori = 8/9 = 88.89%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4" y="2957923"/>
            <a:ext cx="3744106" cy="27454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E13A14D-8F6A-4963-B1FC-C0802168E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3" y="2957923"/>
            <a:ext cx="3728755" cy="2579084"/>
          </a:xfrm>
          <a:prstGeom prst="rect">
            <a:avLst/>
          </a:prstGeom>
        </p:spPr>
      </p:pic>
      <p:sp>
        <p:nvSpPr>
          <p:cNvPr id="15" name="ZoneTexte 3">
            <a:extLst>
              <a:ext uri="{FF2B5EF4-FFF2-40B4-BE49-F238E27FC236}">
                <a16:creationId xmlns:a16="http://schemas.microsoft.com/office/drawing/2014/main" id="{432A2599-7A22-4778-A6EA-7B8444CF639E}"/>
              </a:ext>
            </a:extLst>
          </p:cNvPr>
          <p:cNvSpPr txBox="1"/>
          <p:nvPr/>
        </p:nvSpPr>
        <p:spPr>
          <a:xfrm>
            <a:off x="4232035" y="5704227"/>
            <a:ext cx="395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</a:t>
            </a:r>
            <a:r>
              <a:rPr 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33.53%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Model-choice error a priori = 8/9 = 88.89%</a:t>
            </a:r>
          </a:p>
        </p:txBody>
      </p:sp>
      <p:sp>
        <p:nvSpPr>
          <p:cNvPr id="16" name="ZoneTexte 3">
            <a:extLst>
              <a:ext uri="{FF2B5EF4-FFF2-40B4-BE49-F238E27FC236}">
                <a16:creationId xmlns:a16="http://schemas.microsoft.com/office/drawing/2014/main" id="{5F3BD4B6-9E6E-49B4-AE18-661DA82662C3}"/>
              </a:ext>
            </a:extLst>
          </p:cNvPr>
          <p:cNvSpPr txBox="1"/>
          <p:nvPr/>
        </p:nvSpPr>
        <p:spPr>
          <a:xfrm>
            <a:off x="8331595" y="5704227"/>
            <a:ext cx="395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</a:t>
            </a:r>
            <a:r>
              <a:rPr 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37.93%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Model-choice error a priori = 8/9 = 88.89%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3517894-8551-4BBF-8508-2EFABFB9B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2933667"/>
            <a:ext cx="3728754" cy="2579083"/>
          </a:xfrm>
          <a:prstGeom prst="rect">
            <a:avLst/>
          </a:prstGeom>
        </p:spPr>
      </p:pic>
      <p:sp>
        <p:nvSpPr>
          <p:cNvPr id="19" name="ZoneTexte 2">
            <a:extLst>
              <a:ext uri="{FF2B5EF4-FFF2-40B4-BE49-F238E27FC236}">
                <a16:creationId xmlns:a16="http://schemas.microsoft.com/office/drawing/2014/main" id="{6AD811AC-7332-4177-921D-E6F3642CE36B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05B81E-AF8C-4D97-A2E2-C4296860E62F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21" name="ZoneTexte 3">
            <a:extLst>
              <a:ext uri="{FF2B5EF4-FFF2-40B4-BE49-F238E27FC236}">
                <a16:creationId xmlns:a16="http://schemas.microsoft.com/office/drawing/2014/main" id="{A8ECF71D-D8C2-49A7-A374-062D4E488F1D}"/>
              </a:ext>
            </a:extLst>
          </p:cNvPr>
          <p:cNvSpPr txBox="1"/>
          <p:nvPr/>
        </p:nvSpPr>
        <p:spPr>
          <a:xfrm>
            <a:off x="-74706" y="911309"/>
            <a:ext cx="11624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all simulations</a:t>
            </a:r>
          </a:p>
        </p:txBody>
      </p:sp>
    </p:spTree>
    <p:extLst>
      <p:ext uri="{BB962C8B-B14F-4D97-AF65-F5344CB8AC3E}">
        <p14:creationId xmlns:p14="http://schemas.microsoft.com/office/powerpoint/2010/main" val="3859569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87951-9262-48BF-85E1-63E1C7797BBB}"/>
              </a:ext>
            </a:extLst>
          </p:cNvPr>
          <p:cNvSpPr/>
          <p:nvPr/>
        </p:nvSpPr>
        <p:spPr>
          <a:xfrm>
            <a:off x="1541832" y="1411249"/>
            <a:ext cx="389676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A839E4-8774-4A11-ABB2-49A0036A5641}"/>
              </a:ext>
            </a:extLst>
          </p:cNvPr>
          <p:cNvSpPr/>
          <p:nvPr/>
        </p:nvSpPr>
        <p:spPr>
          <a:xfrm>
            <a:off x="5653820" y="1411249"/>
            <a:ext cx="379366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en-US" sz="1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en-US" sz="1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13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47068562-0CB6-4018-AAB6-954CAAB882D9}"/>
              </a:ext>
            </a:extLst>
          </p:cNvPr>
          <p:cNvSpPr txBox="1"/>
          <p:nvPr/>
        </p:nvSpPr>
        <p:spPr>
          <a:xfrm>
            <a:off x="1709815" y="5704227"/>
            <a:ext cx="395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32.41%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Model-choice error a priori = 8/9 = 88.89%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24" y="2957923"/>
            <a:ext cx="3744106" cy="2745408"/>
          </a:xfrm>
          <a:prstGeom prst="rect">
            <a:avLst/>
          </a:prstGeom>
        </p:spPr>
      </p:pic>
      <p:sp>
        <p:nvSpPr>
          <p:cNvPr id="15" name="ZoneTexte 3">
            <a:extLst>
              <a:ext uri="{FF2B5EF4-FFF2-40B4-BE49-F238E27FC236}">
                <a16:creationId xmlns:a16="http://schemas.microsoft.com/office/drawing/2014/main" id="{432A2599-7A22-4778-A6EA-7B8444CF639E}"/>
              </a:ext>
            </a:extLst>
          </p:cNvPr>
          <p:cNvSpPr txBox="1"/>
          <p:nvPr/>
        </p:nvSpPr>
        <p:spPr>
          <a:xfrm>
            <a:off x="6021281" y="5704227"/>
            <a:ext cx="395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</a:t>
            </a:r>
            <a:r>
              <a:rPr 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48.39%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Model-choice error a priori = 8/9 = 88.89%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F97621B-8839-4F2B-9A38-B275EAC77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19" y="2951896"/>
            <a:ext cx="3744105" cy="2589701"/>
          </a:xfrm>
          <a:prstGeom prst="rect">
            <a:avLst/>
          </a:prstGeom>
        </p:spPr>
      </p:pic>
      <p:sp>
        <p:nvSpPr>
          <p:cNvPr id="17" name="ZoneTexte 2">
            <a:extLst>
              <a:ext uri="{FF2B5EF4-FFF2-40B4-BE49-F238E27FC236}">
                <a16:creationId xmlns:a16="http://schemas.microsoft.com/office/drawing/2014/main" id="{C56A1F35-716E-440A-89C8-84C866785895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9" name="ZoneTexte 3">
            <a:extLst>
              <a:ext uri="{FF2B5EF4-FFF2-40B4-BE49-F238E27FC236}">
                <a16:creationId xmlns:a16="http://schemas.microsoft.com/office/drawing/2014/main" id="{A3ED55A5-1190-424B-AFC4-2AF9600F95CF}"/>
              </a:ext>
            </a:extLst>
          </p:cNvPr>
          <p:cNvSpPr txBox="1"/>
          <p:nvPr/>
        </p:nvSpPr>
        <p:spPr>
          <a:xfrm>
            <a:off x="1639002" y="6378239"/>
            <a:ext cx="8578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ABC relies on summary-statistics informativeness rather than absolute amount of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0F6FAE-456D-4DF1-AAF9-7CDC37500DE7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21" name="ZoneTexte 3">
            <a:extLst>
              <a:ext uri="{FF2B5EF4-FFF2-40B4-BE49-F238E27FC236}">
                <a16:creationId xmlns:a16="http://schemas.microsoft.com/office/drawing/2014/main" id="{D5436624-61DD-43B8-8F18-EED0C7D1F922}"/>
              </a:ext>
            </a:extLst>
          </p:cNvPr>
          <p:cNvSpPr txBox="1"/>
          <p:nvPr/>
        </p:nvSpPr>
        <p:spPr>
          <a:xfrm>
            <a:off x="-74706" y="911309"/>
            <a:ext cx="11624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all simulations</a:t>
            </a:r>
          </a:p>
        </p:txBody>
      </p:sp>
    </p:spTree>
    <p:extLst>
      <p:ext uri="{BB962C8B-B14F-4D97-AF65-F5344CB8AC3E}">
        <p14:creationId xmlns:p14="http://schemas.microsoft.com/office/powerpoint/2010/main" val="31953404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3B17BFB1-97FF-43B2-B1C0-926AEA179645}"/>
              </a:ext>
            </a:extLst>
          </p:cNvPr>
          <p:cNvSpPr txBox="1"/>
          <p:nvPr/>
        </p:nvSpPr>
        <p:spPr>
          <a:xfrm>
            <a:off x="-74706" y="911309"/>
            <a:ext cx="11624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300" b="1" i="1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– 10,000 </a:t>
            </a:r>
            <a:r>
              <a:rPr lang="en-US" sz="13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sims/scenario – 1,000 decision trees in the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all simulations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87951-9262-48BF-85E1-63E1C7797BBB}"/>
              </a:ext>
            </a:extLst>
          </p:cNvPr>
          <p:cNvSpPr/>
          <p:nvPr/>
        </p:nvSpPr>
        <p:spPr>
          <a:xfrm>
            <a:off x="642672" y="1411249"/>
            <a:ext cx="389676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Sample sizes: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Afr</a:t>
            </a: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Source : 90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Eur Source : 89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	Admixed population H : 50 </a:t>
            </a:r>
            <a:r>
              <a:rPr lang="en-US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indivs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47068562-0CB6-4018-AAB6-954CAAB882D9}"/>
              </a:ext>
            </a:extLst>
          </p:cNvPr>
          <p:cNvSpPr txBox="1"/>
          <p:nvPr/>
        </p:nvSpPr>
        <p:spPr>
          <a:xfrm>
            <a:off x="810655" y="5704227"/>
            <a:ext cx="3956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Prior error rate =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32.41%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Model-choice error a priori = 8/9 = 88.89%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64" y="2957923"/>
            <a:ext cx="3744106" cy="27454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756623-A961-466A-B2DE-DCCF745C7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87" y="1403752"/>
            <a:ext cx="6207741" cy="4858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0790D2-16D7-4B9C-AE52-306294938AA6}"/>
              </a:ext>
            </a:extLst>
          </p:cNvPr>
          <p:cNvSpPr/>
          <p:nvPr/>
        </p:nvSpPr>
        <p:spPr>
          <a:xfrm>
            <a:off x="5288861" y="1464135"/>
            <a:ext cx="6290947" cy="1039721"/>
          </a:xfrm>
          <a:prstGeom prst="rect">
            <a:avLst/>
          </a:prstGeom>
          <a:noFill/>
          <a:ln w="38100">
            <a:solidFill>
              <a:srgbClr val="FC0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2">
            <a:extLst>
              <a:ext uri="{FF2B5EF4-FFF2-40B4-BE49-F238E27FC236}">
                <a16:creationId xmlns:a16="http://schemas.microsoft.com/office/drawing/2014/main" id="{BDF5B8E7-F745-4424-ACCA-3EFAAF759A0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4F5EF3-92D7-4984-8075-40F411D7BFC7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450514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3B17BFB1-97FF-43B2-B1C0-926AEA179645}"/>
              </a:ext>
            </a:extLst>
          </p:cNvPr>
          <p:cNvSpPr txBox="1"/>
          <p:nvPr/>
        </p:nvSpPr>
        <p:spPr>
          <a:xfrm>
            <a:off x="494366" y="3753995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-ABC Random-Forest model-choice a priori powerful to distinguish highly complex historical admixture models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60" y="975256"/>
            <a:ext cx="3346343" cy="24537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756623-A961-466A-B2DE-DCCF745C7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0" y="975256"/>
            <a:ext cx="2938728" cy="23000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6" y="975256"/>
            <a:ext cx="1835463" cy="22218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26C106-FA8E-483B-B564-81E50C0ED548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8819522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60" y="975256"/>
            <a:ext cx="3346343" cy="24537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756623-A961-466A-B2DE-DCCF745C7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0" y="975256"/>
            <a:ext cx="2938728" cy="23000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6" y="975256"/>
            <a:ext cx="1835463" cy="2221877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4A116F7C-7A9E-4BC1-ADC6-D2684B73CA19}"/>
              </a:ext>
            </a:extLst>
          </p:cNvPr>
          <p:cNvSpPr txBox="1"/>
          <p:nvPr/>
        </p:nvSpPr>
        <p:spPr>
          <a:xfrm>
            <a:off x="494366" y="4461882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Errors are made in the parameter-space where models are highly nested and thus biologically similar</a:t>
            </a: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E849D9CF-8747-43E2-889C-674F1BBD52AE}"/>
              </a:ext>
            </a:extLst>
          </p:cNvPr>
          <p:cNvSpPr txBox="1"/>
          <p:nvPr/>
        </p:nvSpPr>
        <p:spPr>
          <a:xfrm>
            <a:off x="494366" y="3753995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-ABC Random-Forest model-choice a priori powerful to distinguish highly complex historical admixture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5B3D7E-CBBF-4D09-B596-D8B73F6FF8D4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605354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60" y="975256"/>
            <a:ext cx="3346343" cy="24537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756623-A961-466A-B2DE-DCCF745C7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0" y="975256"/>
            <a:ext cx="2938728" cy="23000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6" y="975256"/>
            <a:ext cx="1835463" cy="2221877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4A116F7C-7A9E-4BC1-ADC6-D2684B73CA19}"/>
              </a:ext>
            </a:extLst>
          </p:cNvPr>
          <p:cNvSpPr txBox="1"/>
          <p:nvPr/>
        </p:nvSpPr>
        <p:spPr>
          <a:xfrm>
            <a:off x="494366" y="4461882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Errors are made in the parameter-space where models are highly nested and thus biologically similar</a:t>
            </a:r>
          </a:p>
        </p:txBody>
      </p:sp>
      <p:sp>
        <p:nvSpPr>
          <p:cNvPr id="15" name="ZoneTexte 3">
            <a:extLst>
              <a:ext uri="{FF2B5EF4-FFF2-40B4-BE49-F238E27FC236}">
                <a16:creationId xmlns:a16="http://schemas.microsoft.com/office/drawing/2014/main" id="{2BE1C38A-DC1A-4C0E-AC3C-A649CB4DFEB9}"/>
              </a:ext>
            </a:extLst>
          </p:cNvPr>
          <p:cNvSpPr txBox="1"/>
          <p:nvPr/>
        </p:nvSpPr>
        <p:spPr>
          <a:xfrm>
            <a:off x="494366" y="5174858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-ABC Random-Forest model-choice performances are robust to reduced SNP and Sample sets</a:t>
            </a: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F2DC3228-B829-49FA-A6AA-E9BB36D079C8}"/>
              </a:ext>
            </a:extLst>
          </p:cNvPr>
          <p:cNvSpPr txBox="1"/>
          <p:nvPr/>
        </p:nvSpPr>
        <p:spPr>
          <a:xfrm>
            <a:off x="494366" y="3753995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-ABC Random-Forest model-choice a priori powerful to distinguish highly complex historical admixture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B639F9-B29B-480F-A088-420589016429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745253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60" y="975256"/>
            <a:ext cx="3346343" cy="24537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756623-A961-466A-B2DE-DCCF745C7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0" y="975256"/>
            <a:ext cx="2938728" cy="23000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6" y="975256"/>
            <a:ext cx="1835463" cy="2221877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4A116F7C-7A9E-4BC1-ADC6-D2684B73CA19}"/>
              </a:ext>
            </a:extLst>
          </p:cNvPr>
          <p:cNvSpPr txBox="1"/>
          <p:nvPr/>
        </p:nvSpPr>
        <p:spPr>
          <a:xfrm>
            <a:off x="494366" y="4461882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Errors are made in the parameter-space where models are highly nested and thus biologically similar</a:t>
            </a:r>
          </a:p>
        </p:txBody>
      </p:sp>
      <p:sp>
        <p:nvSpPr>
          <p:cNvPr id="15" name="ZoneTexte 3">
            <a:extLst>
              <a:ext uri="{FF2B5EF4-FFF2-40B4-BE49-F238E27FC236}">
                <a16:creationId xmlns:a16="http://schemas.microsoft.com/office/drawing/2014/main" id="{2BE1C38A-DC1A-4C0E-AC3C-A649CB4DFEB9}"/>
              </a:ext>
            </a:extLst>
          </p:cNvPr>
          <p:cNvSpPr txBox="1"/>
          <p:nvPr/>
        </p:nvSpPr>
        <p:spPr>
          <a:xfrm>
            <a:off x="494366" y="5174858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-ABC Random-Forest model-choice performances are robust to reduced SNP and Sample sets</a:t>
            </a:r>
          </a:p>
        </p:txBody>
      </p:sp>
      <p:sp>
        <p:nvSpPr>
          <p:cNvPr id="17" name="ZoneTexte 3">
            <a:extLst>
              <a:ext uri="{FF2B5EF4-FFF2-40B4-BE49-F238E27FC236}">
                <a16:creationId xmlns:a16="http://schemas.microsoft.com/office/drawing/2014/main" id="{76EF2D5C-8BA7-4F23-98BC-D6DF46365112}"/>
              </a:ext>
            </a:extLst>
          </p:cNvPr>
          <p:cNvSpPr txBox="1"/>
          <p:nvPr/>
        </p:nvSpPr>
        <p:spPr>
          <a:xfrm>
            <a:off x="2645544" y="5517890"/>
            <a:ext cx="8578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ABC relies on summary-statistics informativeness rather than absolute amount of data</a:t>
            </a: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1CE0FB49-B25B-46FD-9C58-E32869C3F35A}"/>
              </a:ext>
            </a:extLst>
          </p:cNvPr>
          <p:cNvSpPr txBox="1"/>
          <p:nvPr/>
        </p:nvSpPr>
        <p:spPr>
          <a:xfrm>
            <a:off x="494366" y="3753995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-ABC Random-Forest model-choice a priori powerful to distinguish highly complex historical admixture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18EDBF-8B46-4912-BDA1-093324C64DDB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8278835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model-choice with Random-Forest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 priori without observed data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BB4BF45-9BBC-4EB9-98F7-2558BB39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60" y="975256"/>
            <a:ext cx="3346343" cy="24537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756623-A961-466A-B2DE-DCCF745C7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0" y="975256"/>
            <a:ext cx="2938728" cy="23000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6" y="975256"/>
            <a:ext cx="1835463" cy="2221877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4A116F7C-7A9E-4BC1-ADC6-D2684B73CA19}"/>
              </a:ext>
            </a:extLst>
          </p:cNvPr>
          <p:cNvSpPr txBox="1"/>
          <p:nvPr/>
        </p:nvSpPr>
        <p:spPr>
          <a:xfrm>
            <a:off x="494366" y="4461882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Errors are made in the parameter-space where models are highly nested and thus biologically similar</a:t>
            </a:r>
          </a:p>
        </p:txBody>
      </p:sp>
      <p:sp>
        <p:nvSpPr>
          <p:cNvPr id="15" name="ZoneTexte 3">
            <a:extLst>
              <a:ext uri="{FF2B5EF4-FFF2-40B4-BE49-F238E27FC236}">
                <a16:creationId xmlns:a16="http://schemas.microsoft.com/office/drawing/2014/main" id="{2BE1C38A-DC1A-4C0E-AC3C-A649CB4DFEB9}"/>
              </a:ext>
            </a:extLst>
          </p:cNvPr>
          <p:cNvSpPr txBox="1"/>
          <p:nvPr/>
        </p:nvSpPr>
        <p:spPr>
          <a:xfrm>
            <a:off x="494366" y="5174858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-ABC Random-Forest model-choice performances are robust to reduced SNP and Sample sets</a:t>
            </a:r>
          </a:p>
        </p:txBody>
      </p:sp>
      <p:sp>
        <p:nvSpPr>
          <p:cNvPr id="16" name="ZoneTexte 3">
            <a:extLst>
              <a:ext uri="{FF2B5EF4-FFF2-40B4-BE49-F238E27FC236}">
                <a16:creationId xmlns:a16="http://schemas.microsoft.com/office/drawing/2014/main" id="{889C3E9B-A357-4992-8FBF-773B5A636F50}"/>
              </a:ext>
            </a:extLst>
          </p:cNvPr>
          <p:cNvSpPr txBox="1"/>
          <p:nvPr/>
        </p:nvSpPr>
        <p:spPr>
          <a:xfrm>
            <a:off x="494366" y="5914846"/>
            <a:ext cx="11344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Distribution of admixture fractions is highly informative for admixture history inference</a:t>
            </a:r>
          </a:p>
        </p:txBody>
      </p:sp>
      <p:sp>
        <p:nvSpPr>
          <p:cNvPr id="17" name="ZoneTexte 3">
            <a:extLst>
              <a:ext uri="{FF2B5EF4-FFF2-40B4-BE49-F238E27FC236}">
                <a16:creationId xmlns:a16="http://schemas.microsoft.com/office/drawing/2014/main" id="{76EF2D5C-8BA7-4F23-98BC-D6DF46365112}"/>
              </a:ext>
            </a:extLst>
          </p:cNvPr>
          <p:cNvSpPr txBox="1"/>
          <p:nvPr/>
        </p:nvSpPr>
        <p:spPr>
          <a:xfrm>
            <a:off x="2645544" y="5517890"/>
            <a:ext cx="8578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ABC relies on summary-statistics informativeness rather than absolute amount of data</a:t>
            </a:r>
          </a:p>
        </p:txBody>
      </p:sp>
      <p:sp>
        <p:nvSpPr>
          <p:cNvPr id="18" name="ZoneTexte 3">
            <a:extLst>
              <a:ext uri="{FF2B5EF4-FFF2-40B4-BE49-F238E27FC236}">
                <a16:creationId xmlns:a16="http://schemas.microsoft.com/office/drawing/2014/main" id="{0381B61C-5114-4EE9-8D1E-1F73225F88EF}"/>
              </a:ext>
            </a:extLst>
          </p:cNvPr>
          <p:cNvSpPr txBox="1"/>
          <p:nvPr/>
        </p:nvSpPr>
        <p:spPr>
          <a:xfrm>
            <a:off x="494366" y="3753995"/>
            <a:ext cx="11344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-ABC Random-Forest model-choice a priori powerful to distinguish highly complex historical admixture models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53C83B-12A5-4E7D-AC75-855F78F7EEFA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6447189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89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0" y="1798798"/>
            <a:ext cx="2723410" cy="3296761"/>
          </a:xfrm>
          <a:prstGeom prst="rect">
            <a:avLst/>
          </a:prstGeom>
        </p:spPr>
      </p:pic>
      <p:sp>
        <p:nvSpPr>
          <p:cNvPr id="21" name="ZoneTexte 3">
            <a:extLst>
              <a:ext uri="{FF2B5EF4-FFF2-40B4-BE49-F238E27FC236}">
                <a16:creationId xmlns:a16="http://schemas.microsoft.com/office/drawing/2014/main" id="{8BC9EC14-2204-4914-A69F-565760A3BCEB}"/>
              </a:ext>
            </a:extLst>
          </p:cNvPr>
          <p:cNvSpPr txBox="1"/>
          <p:nvPr/>
        </p:nvSpPr>
        <p:spPr>
          <a:xfrm>
            <a:off x="0" y="992763"/>
            <a:ext cx="9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Simulating observed data with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CAE6E-1BEA-48D5-A31F-BE872A7D465E}"/>
              </a:ext>
            </a:extLst>
          </p:cNvPr>
          <p:cNvSpPr/>
          <p:nvPr/>
        </p:nvSpPr>
        <p:spPr>
          <a:xfrm>
            <a:off x="8878272" y="844034"/>
            <a:ext cx="33137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 competing scenarios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sims/scenario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397996-9E9E-4C51-B999-46C4E8C2E3F6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256948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B4E90B-BDA9-4722-9CBA-A7B9AEF9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648BFB-8F23-4E27-B9EA-0BE1C7875F51}"/>
              </a:ext>
            </a:extLst>
          </p:cNvPr>
          <p:cNvSpPr txBox="1"/>
          <p:nvPr/>
        </p:nvSpPr>
        <p:spPr>
          <a:xfrm>
            <a:off x="224080" y="1020183"/>
            <a:ext cx="11129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ML-inference methods cannot operate</a:t>
            </a:r>
            <a:endParaRPr lang="en-US" sz="1600" dirty="0">
              <a:latin typeface="Arial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9427632-83F0-4C9D-92F0-9BDD2A7C2805}"/>
              </a:ext>
            </a:extLst>
          </p:cNvPr>
          <p:cNvSpPr txBox="1"/>
          <p:nvPr/>
        </p:nvSpPr>
        <p:spPr>
          <a:xfrm>
            <a:off x="475872" y="2057324"/>
            <a:ext cx="11129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for highly complex admixture models where likelihoods cannot be written</a:t>
            </a:r>
            <a:endParaRPr lang="en-US" sz="1600" dirty="0"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C5186-42F5-48B2-871F-856E2D3248CE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3F3178-E2C8-419D-AC77-F6C70BADBDCE}"/>
              </a:ext>
            </a:extLst>
          </p:cNvPr>
          <p:cNvSpPr txBox="1"/>
          <p:nvPr/>
        </p:nvSpPr>
        <p:spPr>
          <a:xfrm>
            <a:off x="7833" y="153988"/>
            <a:ext cx="8789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Inferring admixture history from genetic data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99FB90-E8D5-4FF5-9F0D-F35E3CFB1D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272" y="1232167"/>
            <a:ext cx="3467856" cy="171972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19C1B08-CD3C-4177-ACCA-7279A1014698}"/>
              </a:ext>
            </a:extLst>
          </p:cNvPr>
          <p:cNvSpPr txBox="1"/>
          <p:nvPr/>
        </p:nvSpPr>
        <p:spPr>
          <a:xfrm>
            <a:off x="475872" y="2536613"/>
            <a:ext cx="11129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charset="0"/>
              </a:rPr>
              <a:t>for highly complex admixture models where likelihoods are intractable</a:t>
            </a:r>
            <a:endParaRPr lang="en-US" sz="1600" dirty="0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167451FD-F7AF-4C38-9A8F-895985D53A6A}"/>
                  </a:ext>
                </a:extLst>
              </p:cNvPr>
              <p:cNvSpPr txBox="1"/>
              <p:nvPr/>
            </p:nvSpPr>
            <p:spPr>
              <a:xfrm>
                <a:off x="641825" y="1597366"/>
                <a:ext cx="7440494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𝐿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𝑃𝑎𝑟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𝑎𝑚𝑠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𝐷𝑎𝑡𝑎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𝐷𝑎𝑡𝑎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𝑜𝑏𝑠</m:t>
                              </m:r>
                            </m:sub>
                          </m:sSub>
                        </m:e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𝑃𝑎𝑟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  <m:t>𝑎𝑚𝑠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𝑃𝑎𝑟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/>
                            </a:rPr>
                            <m:t>𝑎𝑚𝑠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167451FD-F7AF-4C38-9A8F-895985D53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25" y="1597366"/>
                <a:ext cx="744049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043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0" y="1798798"/>
            <a:ext cx="2723410" cy="3296761"/>
          </a:xfrm>
          <a:prstGeom prst="rect">
            <a:avLst/>
          </a:prstGeom>
        </p:spPr>
      </p:pic>
      <p:pic>
        <p:nvPicPr>
          <p:cNvPr id="14" name="Picture 4" descr="SupplFigureS4_PriorPCAcheck_FINAL_9models24sumstat.jpg">
            <a:extLst>
              <a:ext uri="{FF2B5EF4-FFF2-40B4-BE49-F238E27FC236}">
                <a16:creationId xmlns:a16="http://schemas.microsoft.com/office/drawing/2014/main" id="{9E8C6B2A-DE00-4B07-AF23-C49057F2AC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119" y="1977806"/>
            <a:ext cx="3378804" cy="3060103"/>
          </a:xfrm>
          <a:prstGeom prst="rect">
            <a:avLst/>
          </a:prstGeom>
        </p:spPr>
      </p:pic>
      <p:sp>
        <p:nvSpPr>
          <p:cNvPr id="21" name="ZoneTexte 3">
            <a:extLst>
              <a:ext uri="{FF2B5EF4-FFF2-40B4-BE49-F238E27FC236}">
                <a16:creationId xmlns:a16="http://schemas.microsoft.com/office/drawing/2014/main" id="{8BC9EC14-2204-4914-A69F-565760A3BCEB}"/>
              </a:ext>
            </a:extLst>
          </p:cNvPr>
          <p:cNvSpPr txBox="1"/>
          <p:nvPr/>
        </p:nvSpPr>
        <p:spPr>
          <a:xfrm>
            <a:off x="0" y="992763"/>
            <a:ext cx="9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Simulating observed data with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E404D0-DBE4-459C-A1FF-A83491C123F7}"/>
              </a:ext>
            </a:extLst>
          </p:cNvPr>
          <p:cNvSpPr/>
          <p:nvPr/>
        </p:nvSpPr>
        <p:spPr>
          <a:xfrm>
            <a:off x="8878272" y="844034"/>
            <a:ext cx="33137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 competing scenarios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sims/scenario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F9B1E-A4D5-47BB-A958-9B40D8B37E21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8801353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0" y="1798798"/>
            <a:ext cx="2723410" cy="3296761"/>
          </a:xfrm>
          <a:prstGeom prst="rect">
            <a:avLst/>
          </a:prstGeom>
        </p:spPr>
      </p:pic>
      <p:pic>
        <p:nvPicPr>
          <p:cNvPr id="14" name="Picture 4" descr="SupplFigureS4_PriorPCAcheck_FINAL_9models24sumstat.jpg">
            <a:extLst>
              <a:ext uri="{FF2B5EF4-FFF2-40B4-BE49-F238E27FC236}">
                <a16:creationId xmlns:a16="http://schemas.microsoft.com/office/drawing/2014/main" id="{9E8C6B2A-DE00-4B07-AF23-C49057F2AC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119" y="1977806"/>
            <a:ext cx="3378804" cy="3060103"/>
          </a:xfrm>
          <a:prstGeom prst="rect">
            <a:avLst/>
          </a:prstGeom>
        </p:spPr>
      </p:pic>
      <p:pic>
        <p:nvPicPr>
          <p:cNvPr id="19" name="Picture 3" descr="SupplFigureS5_PriorGoodFITcheck_FINAL_9models24sumstat.jpg">
            <a:extLst>
              <a:ext uri="{FF2B5EF4-FFF2-40B4-BE49-F238E27FC236}">
                <a16:creationId xmlns:a16="http://schemas.microsoft.com/office/drawing/2014/main" id="{0C749385-0A96-4793-AF02-E309E02C2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432" y="2292706"/>
            <a:ext cx="4762112" cy="2430302"/>
          </a:xfrm>
          <a:prstGeom prst="rect">
            <a:avLst/>
          </a:prstGeom>
        </p:spPr>
      </p:pic>
      <p:sp>
        <p:nvSpPr>
          <p:cNvPr id="20" name="ZoneTexte 3">
            <a:extLst>
              <a:ext uri="{FF2B5EF4-FFF2-40B4-BE49-F238E27FC236}">
                <a16:creationId xmlns:a16="http://schemas.microsoft.com/office/drawing/2014/main" id="{E56181F4-0D80-4DBA-B49A-0E9BAAAE9827}"/>
              </a:ext>
            </a:extLst>
          </p:cNvPr>
          <p:cNvSpPr txBox="1"/>
          <p:nvPr/>
        </p:nvSpPr>
        <p:spPr>
          <a:xfrm>
            <a:off x="1323058" y="5589064"/>
            <a:ext cx="974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Simulating admixed populations with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provides summary statistics very reasonably fitting the observed data for ACB and ASW</a:t>
            </a:r>
          </a:p>
        </p:txBody>
      </p:sp>
      <p:sp>
        <p:nvSpPr>
          <p:cNvPr id="21" name="ZoneTexte 3">
            <a:extLst>
              <a:ext uri="{FF2B5EF4-FFF2-40B4-BE49-F238E27FC236}">
                <a16:creationId xmlns:a16="http://schemas.microsoft.com/office/drawing/2014/main" id="{8BC9EC14-2204-4914-A69F-565760A3BCEB}"/>
              </a:ext>
            </a:extLst>
          </p:cNvPr>
          <p:cNvSpPr txBox="1"/>
          <p:nvPr/>
        </p:nvSpPr>
        <p:spPr>
          <a:xfrm>
            <a:off x="0" y="992763"/>
            <a:ext cx="974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Simulating observed data with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0911D7-0DD9-4B8C-AB17-2786F82224C6}"/>
              </a:ext>
            </a:extLst>
          </p:cNvPr>
          <p:cNvSpPr/>
          <p:nvPr/>
        </p:nvSpPr>
        <p:spPr>
          <a:xfrm>
            <a:off x="8878272" y="844034"/>
            <a:ext cx="33137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 competing scenarios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sims/scenario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AEB700-BDD4-4402-BCBC-792223178B45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7680833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0" y="1798798"/>
            <a:ext cx="2723410" cy="329676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0911D7-0DD9-4B8C-AB17-2786F82224C6}"/>
              </a:ext>
            </a:extLst>
          </p:cNvPr>
          <p:cNvSpPr/>
          <p:nvPr/>
        </p:nvSpPr>
        <p:spPr>
          <a:xfrm>
            <a:off x="8878272" y="844034"/>
            <a:ext cx="33137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 competing scenarios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sims/scenario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7C9264-EC5E-48B2-8934-C132CC36B535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9" name="ZoneTexte 3">
            <a:extLst>
              <a:ext uri="{FF2B5EF4-FFF2-40B4-BE49-F238E27FC236}">
                <a16:creationId xmlns:a16="http://schemas.microsoft.com/office/drawing/2014/main" id="{F7DE7D9A-C141-42CA-9B11-779F1573834C}"/>
              </a:ext>
            </a:extLst>
          </p:cNvPr>
          <p:cNvSpPr txBox="1"/>
          <p:nvPr/>
        </p:nvSpPr>
        <p:spPr>
          <a:xfrm>
            <a:off x="0" y="495149"/>
            <a:ext cx="3626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Model-choice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</a:p>
          <a:p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1,000 decision trees in the forest</a:t>
            </a:r>
          </a:p>
        </p:txBody>
      </p:sp>
    </p:spTree>
    <p:extLst>
      <p:ext uri="{BB962C8B-B14F-4D97-AF65-F5344CB8AC3E}">
        <p14:creationId xmlns:p14="http://schemas.microsoft.com/office/powerpoint/2010/main" val="2391732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0" y="1798798"/>
            <a:ext cx="2723410" cy="329676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0911D7-0DD9-4B8C-AB17-2786F82224C6}"/>
              </a:ext>
            </a:extLst>
          </p:cNvPr>
          <p:cNvSpPr/>
          <p:nvPr/>
        </p:nvSpPr>
        <p:spPr>
          <a:xfrm>
            <a:off x="8878272" y="844034"/>
            <a:ext cx="33137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 competing scenarios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sims/scenario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39AD0A5C-7877-493F-8021-993424492489}"/>
              </a:ext>
            </a:extLst>
          </p:cNvPr>
          <p:cNvSpPr txBox="1"/>
          <p:nvPr/>
        </p:nvSpPr>
        <p:spPr>
          <a:xfrm>
            <a:off x="0" y="495149"/>
            <a:ext cx="3626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Model-choice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</a:p>
          <a:p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1,000 decision trees in the forest</a:t>
            </a:r>
          </a:p>
        </p:txBody>
      </p:sp>
      <p:pic>
        <p:nvPicPr>
          <p:cNvPr id="13" name="Picture 8" descr="ACBvotes.jpg">
            <a:extLst>
              <a:ext uri="{FF2B5EF4-FFF2-40B4-BE49-F238E27FC236}">
                <a16:creationId xmlns:a16="http://schemas.microsoft.com/office/drawing/2014/main" id="{B2D83EF2-7C70-48F0-8667-592E0A742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898" y="1057567"/>
            <a:ext cx="2948940" cy="2587752"/>
          </a:xfrm>
          <a:prstGeom prst="rect">
            <a:avLst/>
          </a:prstGeom>
        </p:spPr>
      </p:pic>
      <p:pic>
        <p:nvPicPr>
          <p:cNvPr id="15" name="Picture 9" descr="AfrDEEurDEzoom.jpg">
            <a:extLst>
              <a:ext uri="{FF2B5EF4-FFF2-40B4-BE49-F238E27FC236}">
                <a16:creationId xmlns:a16="http://schemas.microsoft.com/office/drawing/2014/main" id="{1A07486C-F408-4E1C-A162-E6C02B3615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44" y="1109901"/>
            <a:ext cx="1832356" cy="24529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D73409-953B-4947-AAD2-A24D8AA8473B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1959655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DA1C680-603E-40AE-BECC-5C37A232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0" y="1798798"/>
            <a:ext cx="2723410" cy="329676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0911D7-0DD9-4B8C-AB17-2786F82224C6}"/>
              </a:ext>
            </a:extLst>
          </p:cNvPr>
          <p:cNvSpPr/>
          <p:nvPr/>
        </p:nvSpPr>
        <p:spPr>
          <a:xfrm>
            <a:off x="8878272" y="844034"/>
            <a:ext cx="33137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 competing scenarios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sims/scenario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39AD0A5C-7877-493F-8021-993424492489}"/>
              </a:ext>
            </a:extLst>
          </p:cNvPr>
          <p:cNvSpPr txBox="1"/>
          <p:nvPr/>
        </p:nvSpPr>
        <p:spPr>
          <a:xfrm>
            <a:off x="0" y="495149"/>
            <a:ext cx="3626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Model-choice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ABC </a:t>
            </a:r>
          </a:p>
          <a:p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abcrf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Pudlo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et al. 2016)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1,000 decision trees in the forest</a:t>
            </a:r>
          </a:p>
        </p:txBody>
      </p:sp>
      <p:pic>
        <p:nvPicPr>
          <p:cNvPr id="13" name="Picture 8" descr="ACBvotes.jpg">
            <a:extLst>
              <a:ext uri="{FF2B5EF4-FFF2-40B4-BE49-F238E27FC236}">
                <a16:creationId xmlns:a16="http://schemas.microsoft.com/office/drawing/2014/main" id="{B2D83EF2-7C70-48F0-8667-592E0A742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898" y="1057567"/>
            <a:ext cx="2948940" cy="2587752"/>
          </a:xfrm>
          <a:prstGeom prst="rect">
            <a:avLst/>
          </a:prstGeom>
        </p:spPr>
      </p:pic>
      <p:pic>
        <p:nvPicPr>
          <p:cNvPr id="15" name="Picture 9" descr="AfrDEEurDEzoom.jpg">
            <a:extLst>
              <a:ext uri="{FF2B5EF4-FFF2-40B4-BE49-F238E27FC236}">
                <a16:creationId xmlns:a16="http://schemas.microsoft.com/office/drawing/2014/main" id="{1A07486C-F408-4E1C-A162-E6C02B3615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44" y="1109901"/>
            <a:ext cx="1832356" cy="24529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D73409-953B-4947-AAD2-A24D8AA8473B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pic>
        <p:nvPicPr>
          <p:cNvPr id="16" name="Picture 10" descr="ASWvotes.jpg">
            <a:extLst>
              <a:ext uri="{FF2B5EF4-FFF2-40B4-BE49-F238E27FC236}">
                <a16:creationId xmlns:a16="http://schemas.microsoft.com/office/drawing/2014/main" id="{F80F7065-1865-469C-9FE8-9E3FA45DF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98" y="3851023"/>
            <a:ext cx="2948940" cy="2587752"/>
          </a:xfrm>
          <a:prstGeom prst="rect">
            <a:avLst/>
          </a:prstGeom>
        </p:spPr>
      </p:pic>
      <p:pic>
        <p:nvPicPr>
          <p:cNvPr id="17" name="Picture 11" descr="AfrDEEurDEzoom.jpg">
            <a:extLst>
              <a:ext uri="{FF2B5EF4-FFF2-40B4-BE49-F238E27FC236}">
                <a16:creationId xmlns:a16="http://schemas.microsoft.com/office/drawing/2014/main" id="{0AEF79B9-67C3-4C16-BB85-9BC82F121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44" y="3869062"/>
            <a:ext cx="1832356" cy="2452993"/>
          </a:xfrm>
          <a:prstGeom prst="rect">
            <a:avLst/>
          </a:prstGeom>
        </p:spPr>
      </p:pic>
      <p:pic>
        <p:nvPicPr>
          <p:cNvPr id="18" name="Picture 12" descr="AfrDEEur2Pzoom.jpg">
            <a:extLst>
              <a:ext uri="{FF2B5EF4-FFF2-40B4-BE49-F238E27FC236}">
                <a16:creationId xmlns:a16="http://schemas.microsoft.com/office/drawing/2014/main" id="{46F22555-D07F-47D4-BA2E-0CF4CC25E3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93" y="3851023"/>
            <a:ext cx="2070213" cy="25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7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39AD0A5C-7877-493F-8021-993424492489}"/>
              </a:ext>
            </a:extLst>
          </p:cNvPr>
          <p:cNvSpPr txBox="1"/>
          <p:nvPr/>
        </p:nvSpPr>
        <p:spPr>
          <a:xfrm>
            <a:off x="0" y="491576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Parameter-inference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Neural Network ABC </a:t>
            </a:r>
          </a:p>
          <a:p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R (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Csilléry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et al. 2012)</a:t>
            </a:r>
            <a:endParaRPr lang="fr-FR" sz="1600" u="sng" dirty="0"/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Tolerance 1% (1,000 sims closest to obs.)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neurons in the hidden layer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5F2372-0725-4C4A-A098-17CDE2DA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19236"/>
            <a:ext cx="3292170" cy="59377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D956AD-AD4A-4455-9E7F-4A795622EF2A}"/>
              </a:ext>
            </a:extLst>
          </p:cNvPr>
          <p:cNvSpPr/>
          <p:nvPr/>
        </p:nvSpPr>
        <p:spPr>
          <a:xfrm>
            <a:off x="0" y="2295435"/>
            <a:ext cx="3121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best scenario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F470CD-C2DF-42B3-AAB9-4806ACDE7838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2693522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5F2372-0725-4C4A-A098-17CDE2DAF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19236"/>
            <a:ext cx="3292170" cy="59377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28E8E4-7D73-4CF8-BDC6-FD36DD3D3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18" y="819236"/>
            <a:ext cx="3292170" cy="59793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9F61A0-1CD3-4771-B088-EC6214B24F9E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4DA14435-6398-4F1C-9C18-CBEB44A0AF92}"/>
              </a:ext>
            </a:extLst>
          </p:cNvPr>
          <p:cNvSpPr txBox="1"/>
          <p:nvPr/>
        </p:nvSpPr>
        <p:spPr>
          <a:xfrm>
            <a:off x="0" y="491576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Parameter-inference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Neural Network ABC </a:t>
            </a:r>
          </a:p>
          <a:p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R (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Csilléry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et al. 2012)</a:t>
            </a:r>
            <a:endParaRPr lang="fr-FR" sz="1600" u="sng" dirty="0"/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Tolerance 1% (1,000 sims closest to obs.)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neurons in the hidden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44297-6C0C-47E1-ACBD-FF3F3574F69C}"/>
              </a:ext>
            </a:extLst>
          </p:cNvPr>
          <p:cNvSpPr/>
          <p:nvPr/>
        </p:nvSpPr>
        <p:spPr>
          <a:xfrm>
            <a:off x="0" y="2295435"/>
            <a:ext cx="3121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best scenario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78784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5F2372-0725-4C4A-A098-17CDE2DAF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19236"/>
            <a:ext cx="3292170" cy="59377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28E8E4-7D73-4CF8-BDC6-FD36DD3D3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18" y="819236"/>
            <a:ext cx="3292170" cy="5979353"/>
          </a:xfrm>
          <a:prstGeom prst="rect">
            <a:avLst/>
          </a:prstGeom>
        </p:spPr>
      </p:pic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id="{1D58825C-824B-44D2-B454-A21F67FC8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725"/>
              </p:ext>
            </p:extLst>
          </p:nvPr>
        </p:nvGraphicFramePr>
        <p:xfrm>
          <a:off x="-619036" y="4564063"/>
          <a:ext cx="5956300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Document" r:id="rId5" imgW="5956042" imgH="2294435" progId="Word.Document.12">
                  <p:embed/>
                </p:oleObj>
              </mc:Choice>
              <mc:Fallback>
                <p:oleObj name="Document" r:id="rId5" imgW="5956042" imgH="2294435" progId="Word.Document.12">
                  <p:embed/>
                  <p:pic>
                    <p:nvPicPr>
                      <p:cNvPr id="9" name="Objet 8">
                        <a:extLst>
                          <a:ext uri="{FF2B5EF4-FFF2-40B4-BE49-F238E27FC236}">
                            <a16:creationId xmlns:a16="http://schemas.microsoft.com/office/drawing/2014/main" id="{CB82CBDD-E09F-423E-8FE1-DC4D9EB32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19036" y="4564063"/>
                        <a:ext cx="5956300" cy="2293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A2B1F6C7-0825-4FFE-8701-BBA335C26312}"/>
              </a:ext>
            </a:extLst>
          </p:cNvPr>
          <p:cNvSpPr/>
          <p:nvPr/>
        </p:nvSpPr>
        <p:spPr>
          <a:xfrm>
            <a:off x="226848" y="3674220"/>
            <a:ext cx="426453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post param error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1,000 closest simulations in turn used as controlled pseudo-observed data for NN-ABC param inference</a:t>
            </a:r>
            <a:endParaRPr lang="fr-FR" sz="1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1591CF-D065-4B01-BC0B-FED2E6A09420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B3EF7916-6107-4936-BABF-D15A679E8B5D}"/>
              </a:ext>
            </a:extLst>
          </p:cNvPr>
          <p:cNvSpPr txBox="1"/>
          <p:nvPr/>
        </p:nvSpPr>
        <p:spPr>
          <a:xfrm>
            <a:off x="0" y="491576"/>
            <a:ext cx="487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Parameter-inference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Neural Network ABC </a:t>
            </a:r>
          </a:p>
          <a:p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R (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Csilléry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et al. 2012)</a:t>
            </a:r>
            <a:endParaRPr lang="fr-FR" sz="1600" u="sng" dirty="0"/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Tolerance 1% (1,000 sims closest to obs.)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neurons in the hidden layer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1,000 cross-validation NN min av. posterior errors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B1F0C-9359-4A0E-B26F-8DC6D4C2CC9F}"/>
              </a:ext>
            </a:extLst>
          </p:cNvPr>
          <p:cNvSpPr/>
          <p:nvPr/>
        </p:nvSpPr>
        <p:spPr>
          <a:xfrm>
            <a:off x="0" y="2295435"/>
            <a:ext cx="3121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best scenario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60755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5F2372-0725-4C4A-A098-17CDE2DAF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819236"/>
            <a:ext cx="3292170" cy="59377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28E8E4-7D73-4CF8-BDC6-FD36DD3D3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18" y="819236"/>
            <a:ext cx="3292170" cy="59793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B1F6C7-0825-4FFE-8701-BBA335C26312}"/>
              </a:ext>
            </a:extLst>
          </p:cNvPr>
          <p:cNvSpPr/>
          <p:nvPr/>
        </p:nvSpPr>
        <p:spPr>
          <a:xfrm>
            <a:off x="226848" y="3674220"/>
            <a:ext cx="426453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Cross-validation 95% CI accuracy</a:t>
            </a:r>
          </a:p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1,000 closest simulations in turn used as controlled pseudo-observed data for NN-ABC param inference</a:t>
            </a:r>
            <a:endParaRPr lang="fr-FR" sz="1300" dirty="0"/>
          </a:p>
        </p:txBody>
      </p:sp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537FC965-311F-4CFF-BEBE-8B393D1FB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816012"/>
              </p:ext>
            </p:extLst>
          </p:nvPr>
        </p:nvGraphicFramePr>
        <p:xfrm>
          <a:off x="128645" y="4500710"/>
          <a:ext cx="4455267" cy="2006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Document" r:id="rId5" imgW="5956042" imgH="2683140" progId="Word.Document.12">
                  <p:embed/>
                </p:oleObj>
              </mc:Choice>
              <mc:Fallback>
                <p:oleObj name="Document" r:id="rId5" imgW="5956042" imgH="2683140" progId="Word.Document.12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29E2E8DC-F6DB-4F64-A272-DA6F394DB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645" y="4500710"/>
                        <a:ext cx="4455267" cy="2006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75E2B06-4E4D-4039-A4D6-74D7B1E6E93D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  <p:sp>
        <p:nvSpPr>
          <p:cNvPr id="15" name="ZoneTexte 3">
            <a:extLst>
              <a:ext uri="{FF2B5EF4-FFF2-40B4-BE49-F238E27FC236}">
                <a16:creationId xmlns:a16="http://schemas.microsoft.com/office/drawing/2014/main" id="{CF1905B8-991E-4B61-87EB-21670E835757}"/>
              </a:ext>
            </a:extLst>
          </p:cNvPr>
          <p:cNvSpPr txBox="1"/>
          <p:nvPr/>
        </p:nvSpPr>
        <p:spPr>
          <a:xfrm>
            <a:off x="0" y="491576"/>
            <a:ext cx="487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Parameter-inference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Neural Network ABC </a:t>
            </a:r>
          </a:p>
          <a:p>
            <a:r>
              <a:rPr lang="en-US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package in 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R (</a:t>
            </a:r>
            <a:r>
              <a:rPr lang="en-US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Csilléry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 et al. 2012)</a:t>
            </a:r>
            <a:endParaRPr lang="fr-FR" sz="1600" u="sng" dirty="0"/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Tolerance 1% (1,000 sims closest to obs.)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 neurons in the hidden layer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1,000 cross-validation NN min av. posterior errors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E1944-039F-4CB1-9AE7-980B7B047C41}"/>
              </a:ext>
            </a:extLst>
          </p:cNvPr>
          <p:cNvSpPr/>
          <p:nvPr/>
        </p:nvSpPr>
        <p:spPr>
          <a:xfrm>
            <a:off x="0" y="2295435"/>
            <a:ext cx="3121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best scenario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sims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100,000 independent SNPs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 summary-statistics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32229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446FDC-C510-4643-AB6E-9C25D7D7C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B5112-840D-435B-98EB-B9D8E6EE8737}" type="slidenum">
              <a:rPr lang="en-US" smtClean="0"/>
              <a:t>99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1321C-3D6C-4BE8-98F5-376A95C83844}"/>
              </a:ext>
            </a:extLst>
          </p:cNvPr>
          <p:cNvSpPr/>
          <p:nvPr/>
        </p:nvSpPr>
        <p:spPr>
          <a:xfrm>
            <a:off x="0" y="-1"/>
            <a:ext cx="12192000" cy="769441"/>
          </a:xfrm>
          <a:prstGeom prst="rect">
            <a:avLst/>
          </a:prstGeom>
          <a:solidFill>
            <a:schemeClr val="accent5">
              <a:lumMod val="60000"/>
              <a:lumOff val="40000"/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D1C8933C-774F-4386-97FB-9AF1110E4380}"/>
              </a:ext>
            </a:extLst>
          </p:cNvPr>
          <p:cNvSpPr txBox="1"/>
          <p:nvPr/>
        </p:nvSpPr>
        <p:spPr>
          <a:xfrm>
            <a:off x="0" y="141207"/>
            <a:ext cx="12012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2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MetHis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-ABC complex admixture history of ACB and ASW populations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5" descr="Figure5_ACB-ASW_AfrDE-EurDE_1pc4neur_FINAL.jpg">
            <a:extLst>
              <a:ext uri="{FF2B5EF4-FFF2-40B4-BE49-F238E27FC236}">
                <a16:creationId xmlns:a16="http://schemas.microsoft.com/office/drawing/2014/main" id="{C0763C0F-FD53-4BBE-A10C-C52908E5D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039" y="910648"/>
            <a:ext cx="5022663" cy="5483614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97B89754-2AC2-40F2-98A3-F7154864E734}"/>
              </a:ext>
            </a:extLst>
          </p:cNvPr>
          <p:cNvSpPr txBox="1"/>
          <p:nvPr/>
        </p:nvSpPr>
        <p:spPr>
          <a:xfrm>
            <a:off x="368589" y="2654954"/>
            <a:ext cx="50226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Rapid diminishing of European admixture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Less European admixture in ACB than in ASW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Strong continuing African admixture: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	- post-slavery migrations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assortative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matting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FBDEF1-5304-4822-88BC-914C975BB378}"/>
              </a:ext>
            </a:extLst>
          </p:cNvPr>
          <p:cNvSpPr/>
          <p:nvPr/>
        </p:nvSpPr>
        <p:spPr>
          <a:xfrm>
            <a:off x="0" y="6663897"/>
            <a:ext cx="19094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Arial" pitchFamily="34" charset="0"/>
                <a:cs typeface="Arial" pitchFamily="34" charset="0"/>
              </a:rPr>
              <a:t>Fortes-Lima et al., 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Mol </a:t>
            </a:r>
            <a:r>
              <a:rPr lang="en-US" sz="800" i="1" u="sng" dirty="0" err="1">
                <a:latin typeface="Arial" pitchFamily="34" charset="0"/>
                <a:cs typeface="Arial" pitchFamily="34" charset="0"/>
              </a:rPr>
              <a:t>Ecol</a:t>
            </a:r>
            <a:r>
              <a:rPr lang="en-US" sz="800" i="1" u="sng" dirty="0">
                <a:latin typeface="Arial" pitchFamily="34" charset="0"/>
                <a:cs typeface="Arial" pitchFamily="34" charset="0"/>
              </a:rPr>
              <a:t> Res</a:t>
            </a:r>
            <a:r>
              <a:rPr lang="en-US" sz="800" i="1" dirty="0">
                <a:latin typeface="Arial" pitchFamily="34" charset="0"/>
                <a:cs typeface="Arial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5764187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</TotalTime>
  <Words>6752</Words>
  <Application>Microsoft Office PowerPoint</Application>
  <PresentationFormat>Grand écran</PresentationFormat>
  <Paragraphs>941</Paragraphs>
  <Slides>113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113</vt:i4>
      </vt:variant>
    </vt:vector>
  </HeadingPairs>
  <TitlesOfParts>
    <vt:vector size="121" baseType="lpstr">
      <vt:lpstr>MS PGothic</vt:lpstr>
      <vt:lpstr>Arial</vt:lpstr>
      <vt:lpstr>Calibri</vt:lpstr>
      <vt:lpstr>Calibri Light</vt:lpstr>
      <vt:lpstr>Cambria Math</vt:lpstr>
      <vt:lpstr>Times New Roman</vt:lpstr>
      <vt:lpstr>Thème Office</vt:lpstr>
      <vt:lpstr>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Paul</dc:creator>
  <cp:lastModifiedBy>Paul</cp:lastModifiedBy>
  <cp:revision>165</cp:revision>
  <cp:lastPrinted>2021-02-17T17:24:47Z</cp:lastPrinted>
  <dcterms:created xsi:type="dcterms:W3CDTF">2019-10-14T08:36:15Z</dcterms:created>
  <dcterms:modified xsi:type="dcterms:W3CDTF">2021-02-17T17:27:29Z</dcterms:modified>
</cp:coreProperties>
</file>